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24"/>
  </p:notesMasterIdLst>
  <p:handoutMasterIdLst>
    <p:handoutMasterId r:id="rId25"/>
  </p:handoutMasterIdLst>
  <p:sldIdLst>
    <p:sldId id="350" r:id="rId5"/>
    <p:sldId id="363" r:id="rId6"/>
    <p:sldId id="381" r:id="rId7"/>
    <p:sldId id="379" r:id="rId8"/>
    <p:sldId id="380" r:id="rId9"/>
    <p:sldId id="365" r:id="rId10"/>
    <p:sldId id="370" r:id="rId11"/>
    <p:sldId id="373" r:id="rId12"/>
    <p:sldId id="372" r:id="rId13"/>
    <p:sldId id="374" r:id="rId14"/>
    <p:sldId id="375" r:id="rId15"/>
    <p:sldId id="376" r:id="rId16"/>
    <p:sldId id="377" r:id="rId17"/>
    <p:sldId id="378" r:id="rId18"/>
    <p:sldId id="364" r:id="rId19"/>
    <p:sldId id="366" r:id="rId20"/>
    <p:sldId id="368" r:id="rId21"/>
    <p:sldId id="367" r:id="rId22"/>
    <p:sldId id="343" r:id="rId23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e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448"/>
    <a:srgbClr val="7CA655"/>
    <a:srgbClr val="4495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9C47B4-1763-476F-B677-C81FC9875E64}" v="588" vWet="590" dt="2023-09-12T20:53:27.737"/>
    <p1510:client id="{D9F464CD-D134-4597-AEDF-184AF5D8500D}" v="1217" dt="2023-09-12T21:12:04.4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6" d="100"/>
          <a:sy n="96" d="100"/>
        </p:scale>
        <p:origin x="287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5349E3-2257-46A2-87AA-98208788B886}" type="datetime1">
              <a:rPr lang="it-IT" noProof="0" smtClean="0"/>
              <a:t>12/09/2023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2159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2" name="Figura a mano libera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1" name="Figura a mano libera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contenut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it-IT" noProof="0">
                <a:latin typeface="+mn-lt"/>
              </a:rPr>
              <a:t>13/09/2023</a:t>
            </a:r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igura a mano libera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9" name="Figura a mano libera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40" name="Figura a mano libera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tes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1" name="Segnaposto contenut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Segnaposto contenut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it-IT" noProof="0">
                <a:latin typeface="+mn-lt"/>
              </a:rPr>
              <a:t>13/09/2023</a:t>
            </a:r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igura a mano libera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7" name="Figura a mano libera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8" name="Figura a mano libera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Segnaposto tes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6" name="Segnaposto tes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/>
          <a:p>
            <a:pPr rtl="0"/>
            <a:r>
              <a:rPr lang="it-IT" noProof="0">
                <a:latin typeface="+mn-lt"/>
              </a:rPr>
              <a:t>13/09/2023</a:t>
            </a:r>
            <a:endParaRPr lang="it-IT" noProof="0" dirty="0">
              <a:latin typeface="+mn-lt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/>
          <a:p>
            <a:pPr rtl="0"/>
            <a:endParaRPr lang="it-IT" b="0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ottotito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igura a mano libera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2" name="Figura a mano libera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3" name="Figura a mano libera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ine del gior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8" name="Figura a mano libera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9" name="Figura a mano libera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2" name="Tito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egnaposto testo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5" name="Segnaposto testo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egnaposto testo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Segnaposto testo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Segnaposto testo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Segnaposto testo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/>
          <a:p>
            <a:pPr rtl="0"/>
            <a:r>
              <a:rPr lang="it-IT" noProof="0">
                <a:latin typeface="+mn-lt"/>
              </a:rPr>
              <a:t>13/09/2023</a:t>
            </a:r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/>
          <a:p>
            <a:pPr rtl="0"/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igura a mano libera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6" name="Figura a mano libera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9" name="Figura a mano libera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4" name="Segnaposto immagine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it-IT" noProof="0">
                <a:latin typeface="+mn-lt"/>
              </a:rPr>
              <a:t>13/09/2023</a:t>
            </a:r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egnaposto immagine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igura a mano libera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4" name="Figura a mano libera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5" name="Figura a mano libera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grafico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 grafico</a:t>
            </a:r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it-IT" noProof="0">
                <a:latin typeface="+mn-lt"/>
              </a:rPr>
              <a:t>13/09/2023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endParaRPr lang="it-IT" b="0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" name="Segnaposto tabel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una tabella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it-IT" noProof="0">
                <a:latin typeface="+mn-lt"/>
              </a:rPr>
              <a:t>13/09/2023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endParaRPr lang="it-IT" b="0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10" name="Casella di testo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it-IT" sz="20000" b="1" noProof="0" dirty="0">
                <a:solidFill>
                  <a:schemeClr val="bg1"/>
                </a:solidFill>
              </a:rPr>
              <a:t>"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1" name="Figura a mano libera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3" name="Figura a mano libera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igura a mano libera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6" name="Figura a mano libera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7" name="Figura a mano libera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igura a mano libera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7" name="Figura a mano libera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6" name="Figura a mano libera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8" name="Segnaposto immagine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1" name="Tito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Segnaposto immagine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72" name="Segnaposto tes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3" name="Segnaposto tes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4" name="Segnaposto tes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5" name="Segnaposto tes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6" name="Segnaposto tes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7" name="Segnaposto tes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8" name="Segnaposto tes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9" name="Segnaposto tes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9" name="Figura a mano libera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0" name="Figura a mano libera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1" name="Figura a mano libera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2" name="Figura a mano libera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66" name="Segnaposto immagine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9" name="Segnaposto immagine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r>
              <a:rPr lang="it-IT" noProof="0">
                <a:latin typeface="+mn-lt"/>
              </a:rPr>
              <a:t>13/09/2023</a:t>
            </a:r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o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6" name="Segnaposto testo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7" name="Segnaposto tes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2" name="Segnaposto testo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3" name="Segnaposto tes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106" name="Segnaposto testo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7" name="Segnaposto tes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108" name="Segnaposto testo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9" name="Segnaposto tes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tangolo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 rtlCol="0"/>
          <a:lstStyle/>
          <a:p>
            <a:pPr rtl="0"/>
            <a:r>
              <a:rPr lang="it-IT" noProof="0">
                <a:latin typeface="+mn-lt"/>
              </a:rPr>
              <a:t>13/09/2023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endParaRPr lang="it-IT" b="0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2" name="Segnaposto tito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0" name="Segnaposto dat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it-IT" noProof="0">
                <a:latin typeface="+mn-lt"/>
              </a:rPr>
              <a:t>13/09/2023</a:t>
            </a:r>
          </a:p>
        </p:txBody>
      </p:sp>
      <p:sp>
        <p:nvSpPr>
          <p:cNvPr id="31" name="Segnaposto piè di pa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endParaRPr lang="it-IT" b="0" noProof="0"/>
          </a:p>
        </p:txBody>
      </p:sp>
      <p:sp>
        <p:nvSpPr>
          <p:cNvPr id="32" name="Segnaposto numero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7440" y="1700614"/>
            <a:ext cx="6941185" cy="1929588"/>
          </a:xfrm>
        </p:spPr>
        <p:txBody>
          <a:bodyPr rtlCol="0"/>
          <a:lstStyle/>
          <a:p>
            <a:pPr rtl="0"/>
            <a:r>
              <a:rPr lang="it-IT" dirty="0"/>
              <a:t>Progetto </a:t>
            </a:r>
            <a:br>
              <a:rPr lang="it-IT" dirty="0"/>
            </a:br>
            <a:r>
              <a:rPr lang="it-IT" sz="3200" dirty="0"/>
              <a:t>Metodi e Strumenti per i Big Data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1404207"/>
          </a:xfrm>
        </p:spPr>
        <p:txBody>
          <a:bodyPr rtlCol="0"/>
          <a:lstStyle/>
          <a:p>
            <a:pPr rtl="0"/>
            <a:r>
              <a:rPr lang="it-IT" dirty="0"/>
              <a:t>Team: Francesco Arcuri (235125) – Fulvio D’Atri (235344)</a:t>
            </a:r>
          </a:p>
          <a:p>
            <a:pPr rtl="0"/>
            <a:r>
              <a:rPr lang="it-IT" dirty="0"/>
              <a:t>Rende, 13/09/2023</a:t>
            </a:r>
          </a:p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4355525-C637-D9E6-7FB5-EE2A63C8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Wind: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2AC643-93CF-2ECF-C8D0-9F16804BB7E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rtl="0"/>
            <a:r>
              <a:rPr lang="it-IT" noProof="0">
                <a:latin typeface="+mn-lt"/>
              </a:rPr>
              <a:t>13/09/2023</a:t>
            </a:r>
            <a:endParaRPr lang="it-IT" noProof="0" dirty="0">
              <a:latin typeface="+mn-lt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1167D2-FB95-7A53-2D23-C2E477CB1EA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10</a:t>
            </a:fld>
            <a:endParaRPr lang="it-IT" noProof="0" dirty="0"/>
          </a:p>
        </p:txBody>
      </p:sp>
      <p:sp>
        <p:nvSpPr>
          <p:cNvPr id="4" name="AutoShape 8">
            <a:extLst>
              <a:ext uri="{FF2B5EF4-FFF2-40B4-BE49-F238E27FC236}">
                <a16:creationId xmlns:a16="http://schemas.microsoft.com/office/drawing/2014/main" id="{817BE4B6-3307-A46E-DA24-1D9B36C15B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0F667C7-74AD-F2BC-A195-46BF0E4E0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170" y="2210105"/>
            <a:ext cx="4758328" cy="316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5E9B885-753C-F4E8-D3B6-DF020978C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342087"/>
            <a:ext cx="5601490" cy="193451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C9EA72B-9FA7-7223-C20A-C349CE457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504" y="3474299"/>
            <a:ext cx="5601489" cy="193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66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4355525-C637-D9E6-7FB5-EE2A63C82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817777" cy="610863"/>
          </a:xfrm>
        </p:spPr>
        <p:txBody>
          <a:bodyPr>
            <a:normAutofit/>
          </a:bodyPr>
          <a:lstStyle/>
          <a:p>
            <a:r>
              <a:rPr lang="it-IT" err="1"/>
              <a:t>Psychrometric</a:t>
            </a:r>
            <a:r>
              <a:rPr lang="it-IT" dirty="0"/>
              <a:t> Chart: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2AC643-93CF-2ECF-C8D0-9F16804BB7E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rtl="0"/>
            <a:r>
              <a:rPr lang="it-IT" noProof="0">
                <a:latin typeface="+mn-lt"/>
              </a:rPr>
              <a:t>13/09/2023</a:t>
            </a:r>
            <a:endParaRPr lang="it-IT" noProof="0" dirty="0">
              <a:latin typeface="+mn-lt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1167D2-FB95-7A53-2D23-C2E477CB1EA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11</a:t>
            </a:fld>
            <a:endParaRPr lang="it-IT" noProof="0" dirty="0"/>
          </a:p>
        </p:txBody>
      </p:sp>
      <p:sp>
        <p:nvSpPr>
          <p:cNvPr id="4" name="AutoShape 8">
            <a:extLst>
              <a:ext uri="{FF2B5EF4-FFF2-40B4-BE49-F238E27FC236}">
                <a16:creationId xmlns:a16="http://schemas.microsoft.com/office/drawing/2014/main" id="{817BE4B6-3307-A46E-DA24-1D9B36C15B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A317876-D86D-B3BA-FD8B-E862D0C5A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808" y="2100943"/>
            <a:ext cx="9189192" cy="475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67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4355525-C637-D9E6-7FB5-EE2A63C8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Natural </a:t>
            </a:r>
            <a:r>
              <a:rPr lang="it-IT" dirty="0" err="1"/>
              <a:t>Ventilation</a:t>
            </a:r>
            <a:r>
              <a:rPr lang="it-IT" dirty="0"/>
              <a:t>: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2AC643-93CF-2ECF-C8D0-9F16804BB7E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rtl="0"/>
            <a:r>
              <a:rPr lang="it-IT" noProof="0">
                <a:latin typeface="+mn-lt"/>
              </a:rPr>
              <a:t>13/09/2023</a:t>
            </a:r>
            <a:endParaRPr lang="it-IT" noProof="0" dirty="0">
              <a:latin typeface="+mn-lt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1167D2-FB95-7A53-2D23-C2E477CB1EA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12</a:t>
            </a:fld>
            <a:endParaRPr lang="it-IT" noProof="0" dirty="0"/>
          </a:p>
        </p:txBody>
      </p:sp>
      <p:sp>
        <p:nvSpPr>
          <p:cNvPr id="4" name="AutoShape 8">
            <a:extLst>
              <a:ext uri="{FF2B5EF4-FFF2-40B4-BE49-F238E27FC236}">
                <a16:creationId xmlns:a16="http://schemas.microsoft.com/office/drawing/2014/main" id="{817BE4B6-3307-A46E-DA24-1D9B36C15B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5F62AEE-24DF-EEFA-3F1D-AC029BE1B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820" y="1729481"/>
            <a:ext cx="6446601" cy="26300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9CFA3E8-65ED-077E-B987-4CE78E324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540" y="4190250"/>
            <a:ext cx="6150881" cy="250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47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4355525-C637-D9E6-7FB5-EE2A63C8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Outdoor Comfort: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2AC643-93CF-2ECF-C8D0-9F16804BB7E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rtl="0"/>
            <a:r>
              <a:rPr lang="it-IT" noProof="0">
                <a:latin typeface="+mn-lt"/>
              </a:rPr>
              <a:t>13/09/2023</a:t>
            </a:r>
            <a:endParaRPr lang="it-IT" noProof="0" dirty="0">
              <a:latin typeface="+mn-lt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1167D2-FB95-7A53-2D23-C2E477CB1EA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13</a:t>
            </a:fld>
            <a:endParaRPr lang="it-IT" noProof="0" dirty="0"/>
          </a:p>
        </p:txBody>
      </p:sp>
      <p:sp>
        <p:nvSpPr>
          <p:cNvPr id="4" name="AutoShape 8">
            <a:extLst>
              <a:ext uri="{FF2B5EF4-FFF2-40B4-BE49-F238E27FC236}">
                <a16:creationId xmlns:a16="http://schemas.microsoft.com/office/drawing/2014/main" id="{817BE4B6-3307-A46E-DA24-1D9B36C15B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625103E-CA70-B1A5-2074-52E81B23E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23" y="2336563"/>
            <a:ext cx="533905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6123F405-1F40-03EE-F67D-77BB76884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092" y="413320"/>
            <a:ext cx="5511526" cy="22733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26811AC-AA2E-7AD3-3591-76B3622FD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474" y="2665629"/>
            <a:ext cx="5511526" cy="227331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78B2CBD-E07D-26C8-91D6-87A2D0A46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835" y="5004778"/>
            <a:ext cx="7878783" cy="174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7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4355525-C637-D9E6-7FB5-EE2A63C8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Data Explorer: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2AC643-93CF-2ECF-C8D0-9F16804BB7E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rtl="0"/>
            <a:r>
              <a:rPr lang="it-IT" noProof="0">
                <a:latin typeface="+mn-lt"/>
              </a:rPr>
              <a:t>13/09/2023</a:t>
            </a:r>
            <a:endParaRPr lang="it-IT" noProof="0" dirty="0">
              <a:latin typeface="+mn-lt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1167D2-FB95-7A53-2D23-C2E477CB1EA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14</a:t>
            </a:fld>
            <a:endParaRPr lang="it-IT" noProof="0" dirty="0"/>
          </a:p>
        </p:txBody>
      </p:sp>
      <p:sp>
        <p:nvSpPr>
          <p:cNvPr id="4" name="AutoShape 8">
            <a:extLst>
              <a:ext uri="{FF2B5EF4-FFF2-40B4-BE49-F238E27FC236}">
                <a16:creationId xmlns:a16="http://schemas.microsoft.com/office/drawing/2014/main" id="{817BE4B6-3307-A46E-DA24-1D9B36C15B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A8270AD-7B5F-AFE5-9958-A7617137F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340" y="2161100"/>
            <a:ext cx="9263641" cy="202908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8595669-730C-E5B1-3E37-B0C6A3791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340" y="4319716"/>
            <a:ext cx="8962152" cy="189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31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4355525-C637-D9E6-7FB5-EE2A63C8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Preprocessing</a:t>
            </a:r>
            <a:r>
              <a:rPr lang="it-IT" dirty="0"/>
              <a:t>: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2AC643-93CF-2ECF-C8D0-9F16804BB7E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rtl="0"/>
            <a:r>
              <a:rPr lang="it-IT" noProof="0">
                <a:latin typeface="+mn-lt"/>
              </a:rPr>
              <a:t>13/09/2023</a:t>
            </a:r>
            <a:endParaRPr lang="it-IT" noProof="0" dirty="0">
              <a:latin typeface="+mn-lt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1167D2-FB95-7A53-2D23-C2E477CB1EA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15</a:t>
            </a:fld>
            <a:endParaRPr lang="it-IT" noProof="0" dirty="0"/>
          </a:p>
        </p:txBody>
      </p:sp>
      <p:sp>
        <p:nvSpPr>
          <p:cNvPr id="10" name="Disco magnetico 9">
            <a:extLst>
              <a:ext uri="{FF2B5EF4-FFF2-40B4-BE49-F238E27FC236}">
                <a16:creationId xmlns:a16="http://schemas.microsoft.com/office/drawing/2014/main" id="{2F557C9A-8013-20D1-9B65-72E32D362996}"/>
              </a:ext>
            </a:extLst>
          </p:cNvPr>
          <p:cNvSpPr/>
          <p:nvPr/>
        </p:nvSpPr>
        <p:spPr>
          <a:xfrm>
            <a:off x="5953239" y="2245668"/>
            <a:ext cx="921398" cy="1315028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/>
              <a:t>hourly.txt</a:t>
            </a:r>
            <a:endParaRPr lang="it-IT" sz="1600" b="1" dirty="0"/>
          </a:p>
        </p:txBody>
      </p:sp>
      <p:sp>
        <p:nvSpPr>
          <p:cNvPr id="11" name="Disco magnetico 10">
            <a:extLst>
              <a:ext uri="{FF2B5EF4-FFF2-40B4-BE49-F238E27FC236}">
                <a16:creationId xmlns:a16="http://schemas.microsoft.com/office/drawing/2014/main" id="{CB3D588A-F5D5-2381-8CD8-DC355A429F70}"/>
              </a:ext>
            </a:extLst>
          </p:cNvPr>
          <p:cNvSpPr/>
          <p:nvPr/>
        </p:nvSpPr>
        <p:spPr>
          <a:xfrm>
            <a:off x="4694000" y="2184423"/>
            <a:ext cx="921398" cy="1315028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/>
              <a:t>daily.txt</a:t>
            </a:r>
            <a:endParaRPr lang="it-IT" sz="1600" b="1" dirty="0"/>
          </a:p>
        </p:txBody>
      </p:sp>
      <p:sp>
        <p:nvSpPr>
          <p:cNvPr id="12" name="Disco magnetico 11">
            <a:extLst>
              <a:ext uri="{FF2B5EF4-FFF2-40B4-BE49-F238E27FC236}">
                <a16:creationId xmlns:a16="http://schemas.microsoft.com/office/drawing/2014/main" id="{F77CE36F-B171-8ACD-2AD3-A1AFB686E292}"/>
              </a:ext>
            </a:extLst>
          </p:cNvPr>
          <p:cNvSpPr/>
          <p:nvPr/>
        </p:nvSpPr>
        <p:spPr>
          <a:xfrm>
            <a:off x="3434761" y="2184423"/>
            <a:ext cx="921398" cy="1315028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/>
              <a:t>monthly.txt</a:t>
            </a:r>
            <a:endParaRPr lang="it-IT" sz="1600" b="1" dirty="0"/>
          </a:p>
        </p:txBody>
      </p:sp>
      <p:sp>
        <p:nvSpPr>
          <p:cNvPr id="13" name="Disco magnetico 12">
            <a:extLst>
              <a:ext uri="{FF2B5EF4-FFF2-40B4-BE49-F238E27FC236}">
                <a16:creationId xmlns:a16="http://schemas.microsoft.com/office/drawing/2014/main" id="{5451EC53-D57C-0BDA-C1D6-4A317FB83D15}"/>
              </a:ext>
            </a:extLst>
          </p:cNvPr>
          <p:cNvSpPr/>
          <p:nvPr/>
        </p:nvSpPr>
        <p:spPr>
          <a:xfrm>
            <a:off x="7212478" y="2245668"/>
            <a:ext cx="921398" cy="1315028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/>
              <a:t>station.txt</a:t>
            </a:r>
            <a:endParaRPr lang="it-IT" sz="1600" b="1" dirty="0"/>
          </a:p>
        </p:txBody>
      </p:sp>
      <p:sp>
        <p:nvSpPr>
          <p:cNvPr id="14" name="Disco magnetico 13">
            <a:extLst>
              <a:ext uri="{FF2B5EF4-FFF2-40B4-BE49-F238E27FC236}">
                <a16:creationId xmlns:a16="http://schemas.microsoft.com/office/drawing/2014/main" id="{2256CA83-B166-0471-581A-E0118C84496D}"/>
              </a:ext>
            </a:extLst>
          </p:cNvPr>
          <p:cNvSpPr/>
          <p:nvPr/>
        </p:nvSpPr>
        <p:spPr>
          <a:xfrm>
            <a:off x="8471717" y="2245668"/>
            <a:ext cx="921398" cy="1315028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/>
              <a:t>precip.txt</a:t>
            </a:r>
            <a:endParaRPr lang="it-IT" sz="1600" b="1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F83DD411-9946-AFDB-2575-B75A936FE820}"/>
              </a:ext>
            </a:extLst>
          </p:cNvPr>
          <p:cNvGrpSpPr/>
          <p:nvPr/>
        </p:nvGrpSpPr>
        <p:grpSpPr>
          <a:xfrm>
            <a:off x="3322180" y="2245668"/>
            <a:ext cx="1146559" cy="1380945"/>
            <a:chOff x="3322180" y="2245668"/>
            <a:chExt cx="1146559" cy="1380945"/>
          </a:xfrm>
        </p:grpSpPr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DEA520F5-1C93-4912-8509-56FEFB43B97C}"/>
                </a:ext>
              </a:extLst>
            </p:cNvPr>
            <p:cNvCxnSpPr>
              <a:cxnSpLocks/>
            </p:cNvCxnSpPr>
            <p:nvPr/>
          </p:nvCxnSpPr>
          <p:spPr>
            <a:xfrm>
              <a:off x="3322180" y="2245668"/>
              <a:ext cx="1146559" cy="133968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2A023166-2AC4-F266-37E6-86DA2A0D1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180" y="2245668"/>
              <a:ext cx="1090270" cy="138094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59B07163-5953-4A3A-BEC7-EDC2E7F0EB5C}"/>
              </a:ext>
            </a:extLst>
          </p:cNvPr>
          <p:cNvGrpSpPr/>
          <p:nvPr/>
        </p:nvGrpSpPr>
        <p:grpSpPr>
          <a:xfrm>
            <a:off x="4609565" y="2245668"/>
            <a:ext cx="1146559" cy="1380945"/>
            <a:chOff x="3322180" y="2245668"/>
            <a:chExt cx="1146559" cy="1380945"/>
          </a:xfrm>
        </p:grpSpPr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495037CD-25E4-8186-7769-9D24456525AD}"/>
                </a:ext>
              </a:extLst>
            </p:cNvPr>
            <p:cNvCxnSpPr>
              <a:cxnSpLocks/>
            </p:cNvCxnSpPr>
            <p:nvPr/>
          </p:nvCxnSpPr>
          <p:spPr>
            <a:xfrm>
              <a:off x="3322180" y="2245668"/>
              <a:ext cx="1146559" cy="133968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EDD7F8BD-D9FB-3F6B-55FD-A1E1CB9C4B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180" y="2245668"/>
              <a:ext cx="1090270" cy="138094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52E4443A-E740-3600-F894-96EB705B9AE1}"/>
              </a:ext>
            </a:extLst>
          </p:cNvPr>
          <p:cNvGrpSpPr/>
          <p:nvPr/>
        </p:nvGrpSpPr>
        <p:grpSpPr>
          <a:xfrm>
            <a:off x="8359136" y="2311585"/>
            <a:ext cx="1146559" cy="1380945"/>
            <a:chOff x="3322180" y="2245668"/>
            <a:chExt cx="1146559" cy="1380945"/>
          </a:xfrm>
        </p:grpSpPr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7BAD65DB-A14B-B48A-9F8C-5DDDBEC94206}"/>
                </a:ext>
              </a:extLst>
            </p:cNvPr>
            <p:cNvCxnSpPr>
              <a:cxnSpLocks/>
            </p:cNvCxnSpPr>
            <p:nvPr/>
          </p:nvCxnSpPr>
          <p:spPr>
            <a:xfrm>
              <a:off x="3322180" y="2245668"/>
              <a:ext cx="1146559" cy="133968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C77E181A-9FD9-BAA5-8258-FDCCB1C06A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180" y="2245668"/>
              <a:ext cx="1090270" cy="138094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7654CE21-BBA9-A7C2-FDF1-E0C6E94A88C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413938" y="3560696"/>
            <a:ext cx="0" cy="7130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E2522E23-4321-1FD0-E0A9-F468E1B8CABE}"/>
              </a:ext>
            </a:extLst>
          </p:cNvPr>
          <p:cNvSpPr txBox="1"/>
          <p:nvPr/>
        </p:nvSpPr>
        <p:spPr>
          <a:xfrm>
            <a:off x="5901590" y="4273766"/>
            <a:ext cx="2506248" cy="30777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tx1"/>
                </a:solidFill>
              </a:rPr>
              <a:t>PREPROCESSING</a:t>
            </a:r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8B64C07E-BDA2-52E0-E4DF-7640EA2E2D9A}"/>
              </a:ext>
            </a:extLst>
          </p:cNvPr>
          <p:cNvCxnSpPr>
            <a:cxnSpLocks/>
          </p:cNvCxnSpPr>
          <p:nvPr/>
        </p:nvCxnSpPr>
        <p:spPr>
          <a:xfrm>
            <a:off x="7673177" y="3560696"/>
            <a:ext cx="0" cy="7130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CC0BBE41-0A3A-97F2-B3C0-82421B0696A2}"/>
              </a:ext>
            </a:extLst>
          </p:cNvPr>
          <p:cNvCxnSpPr>
            <a:cxnSpLocks/>
          </p:cNvCxnSpPr>
          <p:nvPr/>
        </p:nvCxnSpPr>
        <p:spPr>
          <a:xfrm>
            <a:off x="6428659" y="4581543"/>
            <a:ext cx="0" cy="7130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017B7D17-A945-05FB-B072-FC7144DA1353}"/>
              </a:ext>
            </a:extLst>
          </p:cNvPr>
          <p:cNvCxnSpPr>
            <a:cxnSpLocks/>
          </p:cNvCxnSpPr>
          <p:nvPr/>
        </p:nvCxnSpPr>
        <p:spPr>
          <a:xfrm>
            <a:off x="7687898" y="4581543"/>
            <a:ext cx="0" cy="7130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Disco magnetico 37">
            <a:extLst>
              <a:ext uri="{FF2B5EF4-FFF2-40B4-BE49-F238E27FC236}">
                <a16:creationId xmlns:a16="http://schemas.microsoft.com/office/drawing/2014/main" id="{1FBD7957-AF6A-EB59-531B-9318FA874CB0}"/>
              </a:ext>
            </a:extLst>
          </p:cNvPr>
          <p:cNvSpPr/>
          <p:nvPr/>
        </p:nvSpPr>
        <p:spPr>
          <a:xfrm>
            <a:off x="5999786" y="5310332"/>
            <a:ext cx="921398" cy="1315028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/>
              <a:t>hourly.csv</a:t>
            </a:r>
            <a:endParaRPr lang="it-IT" sz="1600" b="1" dirty="0"/>
          </a:p>
        </p:txBody>
      </p:sp>
      <p:sp>
        <p:nvSpPr>
          <p:cNvPr id="39" name="Disco magnetico 38">
            <a:extLst>
              <a:ext uri="{FF2B5EF4-FFF2-40B4-BE49-F238E27FC236}">
                <a16:creationId xmlns:a16="http://schemas.microsoft.com/office/drawing/2014/main" id="{C644F498-0BA6-0AEF-EBD5-3E3F54E3F541}"/>
              </a:ext>
            </a:extLst>
          </p:cNvPr>
          <p:cNvSpPr/>
          <p:nvPr/>
        </p:nvSpPr>
        <p:spPr>
          <a:xfrm>
            <a:off x="7259025" y="5310332"/>
            <a:ext cx="921398" cy="1315028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/>
              <a:t>station.csv</a:t>
            </a:r>
            <a:endParaRPr lang="it-IT" sz="1600" b="1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2B618045-BF10-22B4-22D4-91FA52F024E6}"/>
              </a:ext>
            </a:extLst>
          </p:cNvPr>
          <p:cNvSpPr txBox="1"/>
          <p:nvPr/>
        </p:nvSpPr>
        <p:spPr>
          <a:xfrm>
            <a:off x="8605235" y="4515229"/>
            <a:ext cx="3184250" cy="73866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tx1"/>
                </a:solidFill>
              </a:rPr>
              <a:t>SELEZIONE</a:t>
            </a:r>
            <a:r>
              <a:rPr lang="it-IT" sz="1400" dirty="0">
                <a:solidFill>
                  <a:schemeClr val="tx1"/>
                </a:solidFill>
              </a:rPr>
              <a:t> colonne di interesse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tx1"/>
                </a:solidFill>
              </a:rPr>
              <a:t>CONVERSIONE</a:t>
            </a:r>
            <a:r>
              <a:rPr lang="it-IT" sz="1400" dirty="0">
                <a:solidFill>
                  <a:schemeClr val="tx1"/>
                </a:solidFill>
              </a:rPr>
              <a:t> unità di misure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tx1"/>
                </a:solidFill>
              </a:rPr>
              <a:t>INTERSEZIONE</a:t>
            </a:r>
            <a:r>
              <a:rPr lang="it-IT" sz="1400" dirty="0">
                <a:solidFill>
                  <a:schemeClr val="tx1"/>
                </a:solidFill>
              </a:rPr>
              <a:t> stazioni nei mesi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1FC159D9-CF47-D486-4915-2DC49251AC35}"/>
              </a:ext>
            </a:extLst>
          </p:cNvPr>
          <p:cNvSpPr txBox="1"/>
          <p:nvPr/>
        </p:nvSpPr>
        <p:spPr>
          <a:xfrm>
            <a:off x="2344177" y="4504939"/>
            <a:ext cx="3184250" cy="73866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tx1"/>
                </a:solidFill>
              </a:rPr>
              <a:t>SELEZIONE</a:t>
            </a:r>
            <a:r>
              <a:rPr lang="it-IT" sz="1400" dirty="0">
                <a:solidFill>
                  <a:schemeClr val="tx1"/>
                </a:solidFill>
              </a:rPr>
              <a:t> colonne di interesse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tx1"/>
                </a:solidFill>
              </a:rPr>
              <a:t>RIMOZIONE </a:t>
            </a:r>
            <a:r>
              <a:rPr lang="it-IT" sz="1400" dirty="0">
                <a:solidFill>
                  <a:schemeClr val="tx1"/>
                </a:solidFill>
              </a:rPr>
              <a:t>valori errati (flag)</a:t>
            </a:r>
            <a:endParaRPr lang="it-IT" sz="14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tx1"/>
                </a:solidFill>
              </a:rPr>
              <a:t>CONVERSIONE</a:t>
            </a:r>
            <a:r>
              <a:rPr lang="it-IT" sz="1400" dirty="0">
                <a:solidFill>
                  <a:schemeClr val="tx1"/>
                </a:solidFill>
              </a:rPr>
              <a:t> unità di misure</a:t>
            </a:r>
          </a:p>
        </p:txBody>
      </p: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637DEA45-5C1D-479F-BBA5-2CEC44B5CAD8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5528427" y="4874271"/>
            <a:ext cx="885511" cy="0"/>
          </a:xfrm>
          <a:prstGeom prst="line">
            <a:avLst/>
          </a:prstGeom>
          <a:ln w="28575">
            <a:solidFill>
              <a:schemeClr val="accent6"/>
            </a:solidFill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361B9CDC-8840-F490-789D-6171958EC6FC}"/>
              </a:ext>
            </a:extLst>
          </p:cNvPr>
          <p:cNvCxnSpPr>
            <a:cxnSpLocks/>
          </p:cNvCxnSpPr>
          <p:nvPr/>
        </p:nvCxnSpPr>
        <p:spPr>
          <a:xfrm>
            <a:off x="7719724" y="4884561"/>
            <a:ext cx="885511" cy="0"/>
          </a:xfrm>
          <a:prstGeom prst="line">
            <a:avLst/>
          </a:prstGeom>
          <a:ln w="28575">
            <a:solidFill>
              <a:schemeClr val="accent6"/>
            </a:solidFill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14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6D61B7E-FDB9-5478-C89E-059D40DD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 Jobs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7673CB7-7AF2-B948-7954-36022210DE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4023" y="1513253"/>
            <a:ext cx="2775540" cy="335560"/>
          </a:xfrm>
        </p:spPr>
        <p:txBody>
          <a:bodyPr/>
          <a:lstStyle/>
          <a:p>
            <a:r>
              <a:rPr lang="it-IT" sz="2000" b="1" dirty="0"/>
              <a:t>Caricamento</a:t>
            </a:r>
            <a:r>
              <a:rPr lang="it-IT" sz="1800" b="1" dirty="0"/>
              <a:t> del dataset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49EEBC8-8F31-94FC-EBA8-CF687B87D2D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rtl="0"/>
            <a:r>
              <a:rPr lang="it-IT" noProof="0">
                <a:latin typeface="+mn-lt"/>
              </a:rPr>
              <a:t>13/09/2023</a:t>
            </a:r>
            <a:endParaRPr lang="it-IT" noProof="0" dirty="0">
              <a:latin typeface="+mn-lt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59ECE6-5F6D-88C2-A2CC-5893A6D7F9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16</a:t>
            </a:fld>
            <a:endParaRPr lang="it-IT" noProof="0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3A949046-700A-C070-CBAE-62B37DD34A2A}"/>
              </a:ext>
            </a:extLst>
          </p:cNvPr>
          <p:cNvGrpSpPr/>
          <p:nvPr/>
        </p:nvGrpSpPr>
        <p:grpSpPr>
          <a:xfrm>
            <a:off x="2517483" y="1382486"/>
            <a:ext cx="7538041" cy="4866541"/>
            <a:chOff x="5420792" y="875314"/>
            <a:chExt cx="5453285" cy="3415558"/>
          </a:xfrm>
        </p:grpSpPr>
        <p:sp>
          <p:nvSpPr>
            <p:cNvPr id="10" name="Disco magnetico 9">
              <a:extLst>
                <a:ext uri="{FF2B5EF4-FFF2-40B4-BE49-F238E27FC236}">
                  <a16:creationId xmlns:a16="http://schemas.microsoft.com/office/drawing/2014/main" id="{7F475516-18BF-F486-4014-430B7449DB10}"/>
                </a:ext>
              </a:extLst>
            </p:cNvPr>
            <p:cNvSpPr/>
            <p:nvPr/>
          </p:nvSpPr>
          <p:spPr>
            <a:xfrm>
              <a:off x="7768393" y="1028453"/>
              <a:ext cx="666572" cy="922946"/>
            </a:xfrm>
            <a:prstGeom prst="flowChartMagneticDisk">
              <a:avLst/>
            </a:prstGeom>
            <a:solidFill>
              <a:schemeClr val="tx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/>
                <a:t>hourly01</a:t>
              </a:r>
              <a:endParaRPr lang="it-IT" b="1"/>
            </a:p>
          </p:txBody>
        </p:sp>
        <p:sp>
          <p:nvSpPr>
            <p:cNvPr id="11" name="Disco magnetico 10">
              <a:extLst>
                <a:ext uri="{FF2B5EF4-FFF2-40B4-BE49-F238E27FC236}">
                  <a16:creationId xmlns:a16="http://schemas.microsoft.com/office/drawing/2014/main" id="{CE6CD66F-15E0-4EEF-4E6E-7D8904DB5D59}"/>
                </a:ext>
              </a:extLst>
            </p:cNvPr>
            <p:cNvSpPr/>
            <p:nvPr/>
          </p:nvSpPr>
          <p:spPr>
            <a:xfrm>
              <a:off x="8587721" y="1028453"/>
              <a:ext cx="666572" cy="922946"/>
            </a:xfrm>
            <a:prstGeom prst="flowChartMagneticDisk">
              <a:avLst/>
            </a:prstGeom>
            <a:solidFill>
              <a:schemeClr val="tx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/>
                <a:t>hourly02</a:t>
              </a:r>
              <a:endParaRPr lang="it-IT" sz="3200" b="1"/>
            </a:p>
          </p:txBody>
        </p:sp>
        <p:sp>
          <p:nvSpPr>
            <p:cNvPr id="12" name="Disco magnetico 11">
              <a:extLst>
                <a:ext uri="{FF2B5EF4-FFF2-40B4-BE49-F238E27FC236}">
                  <a16:creationId xmlns:a16="http://schemas.microsoft.com/office/drawing/2014/main" id="{390D891A-E2AF-1ECA-862C-B8CA1EBA4396}"/>
                </a:ext>
              </a:extLst>
            </p:cNvPr>
            <p:cNvSpPr/>
            <p:nvPr/>
          </p:nvSpPr>
          <p:spPr>
            <a:xfrm>
              <a:off x="10207505" y="1028453"/>
              <a:ext cx="666572" cy="922946"/>
            </a:xfrm>
            <a:prstGeom prst="flowChartMagneticDisk">
              <a:avLst/>
            </a:prstGeom>
            <a:solidFill>
              <a:schemeClr val="tx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/>
                <a:t>hourly12</a:t>
              </a:r>
              <a:endParaRPr lang="it-IT" b="1"/>
            </a:p>
          </p:txBody>
        </p: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6FB538A3-AA82-E072-D8F4-C1A16F805D4B}"/>
                </a:ext>
              </a:extLst>
            </p:cNvPr>
            <p:cNvGrpSpPr/>
            <p:nvPr/>
          </p:nvGrpSpPr>
          <p:grpSpPr>
            <a:xfrm>
              <a:off x="6766488" y="2450473"/>
              <a:ext cx="719983" cy="719983"/>
              <a:chOff x="7371816" y="2521009"/>
              <a:chExt cx="719983" cy="719983"/>
            </a:xfrm>
          </p:grpSpPr>
          <p:sp>
            <p:nvSpPr>
              <p:cNvPr id="13" name="Rombo 12">
                <a:extLst>
                  <a:ext uri="{FF2B5EF4-FFF2-40B4-BE49-F238E27FC236}">
                    <a16:creationId xmlns:a16="http://schemas.microsoft.com/office/drawing/2014/main" id="{531291FD-977E-15FC-FA5E-D436DAF80874}"/>
                  </a:ext>
                </a:extLst>
              </p:cNvPr>
              <p:cNvSpPr/>
              <p:nvPr/>
            </p:nvSpPr>
            <p:spPr>
              <a:xfrm>
                <a:off x="7371816" y="2521009"/>
                <a:ext cx="719983" cy="719983"/>
              </a:xfrm>
              <a:prstGeom prst="diamond">
                <a:avLst/>
              </a:prstGeom>
              <a:solidFill>
                <a:schemeClr val="tx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600"/>
              </a:p>
            </p:txBody>
          </p:sp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E9703C66-AA05-145E-1F62-EEC617C4465A}"/>
                  </a:ext>
                </a:extLst>
              </p:cNvPr>
              <p:cNvSpPr txBox="1"/>
              <p:nvPr/>
            </p:nvSpPr>
            <p:spPr>
              <a:xfrm>
                <a:off x="7387441" y="2785133"/>
                <a:ext cx="704358" cy="216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/>
                  <a:t>Location?</a:t>
                </a:r>
              </a:p>
            </p:txBody>
          </p:sp>
        </p:grpSp>
        <p:sp>
          <p:nvSpPr>
            <p:cNvPr id="16" name="Disco magnetico 15">
              <a:extLst>
                <a:ext uri="{FF2B5EF4-FFF2-40B4-BE49-F238E27FC236}">
                  <a16:creationId xmlns:a16="http://schemas.microsoft.com/office/drawing/2014/main" id="{4746F2AD-4E47-B026-3E0A-F3ECCE7493E1}"/>
                </a:ext>
              </a:extLst>
            </p:cNvPr>
            <p:cNvSpPr/>
            <p:nvPr/>
          </p:nvSpPr>
          <p:spPr>
            <a:xfrm>
              <a:off x="5420792" y="2276705"/>
              <a:ext cx="783365" cy="1067521"/>
            </a:xfrm>
            <a:prstGeom prst="flowChartMagneticDisk">
              <a:avLst/>
            </a:prstGeom>
            <a:solidFill>
              <a:schemeClr val="tx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/>
                <a:t>df_station</a:t>
              </a:r>
              <a:endParaRPr lang="it-IT" sz="3200" b="1"/>
            </a:p>
          </p:txBody>
        </p:sp>
        <p:sp>
          <p:nvSpPr>
            <p:cNvPr id="17" name="Disco magnetico 16">
              <a:extLst>
                <a:ext uri="{FF2B5EF4-FFF2-40B4-BE49-F238E27FC236}">
                  <a16:creationId xmlns:a16="http://schemas.microsoft.com/office/drawing/2014/main" id="{92145D93-1AF0-64A6-8213-448071950D64}"/>
                </a:ext>
              </a:extLst>
            </p:cNvPr>
            <p:cNvSpPr/>
            <p:nvPr/>
          </p:nvSpPr>
          <p:spPr>
            <a:xfrm>
              <a:off x="9119739" y="3223351"/>
              <a:ext cx="1155909" cy="1067521"/>
            </a:xfrm>
            <a:prstGeom prst="flowChartMagneticDisk">
              <a:avLst/>
            </a:prstGeom>
            <a:solidFill>
              <a:schemeClr val="tx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b="1" dirty="0" err="1"/>
                <a:t>merged_df</a:t>
              </a:r>
              <a:endParaRPr lang="it-IT" sz="1600" b="1" dirty="0"/>
            </a:p>
            <a:p>
              <a:pPr algn="ctr"/>
              <a:r>
                <a:rPr lang="it-IT" sz="1200" dirty="0"/>
                <a:t>~18M</a:t>
              </a:r>
              <a:endParaRPr lang="it-IT" sz="3600" dirty="0"/>
            </a:p>
          </p:txBody>
        </p:sp>
        <p:cxnSp>
          <p:nvCxnSpPr>
            <p:cNvPr id="21" name="Connettore a gomito 20">
              <a:extLst>
                <a:ext uri="{FF2B5EF4-FFF2-40B4-BE49-F238E27FC236}">
                  <a16:creationId xmlns:a16="http://schemas.microsoft.com/office/drawing/2014/main" id="{E8F92B99-0602-BC73-DAFA-F7415C59AEC6}"/>
                </a:ext>
              </a:extLst>
            </p:cNvPr>
            <p:cNvCxnSpPr>
              <a:stCxn id="10" idx="3"/>
              <a:endCxn id="17" idx="1"/>
            </p:cNvCxnSpPr>
            <p:nvPr/>
          </p:nvCxnSpPr>
          <p:spPr>
            <a:xfrm rot="16200000" flipH="1">
              <a:off x="8263710" y="1789367"/>
              <a:ext cx="1271952" cy="1596015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Connettore a gomito 21">
              <a:extLst>
                <a:ext uri="{FF2B5EF4-FFF2-40B4-BE49-F238E27FC236}">
                  <a16:creationId xmlns:a16="http://schemas.microsoft.com/office/drawing/2014/main" id="{2433475C-4FC3-DC98-C4F1-5EB44BCBE340}"/>
                </a:ext>
              </a:extLst>
            </p:cNvPr>
            <p:cNvCxnSpPr>
              <a:cxnSpLocks/>
              <a:stCxn id="11" idx="3"/>
              <a:endCxn id="17" idx="1"/>
            </p:cNvCxnSpPr>
            <p:nvPr/>
          </p:nvCxnSpPr>
          <p:spPr>
            <a:xfrm rot="16200000" flipH="1">
              <a:off x="8673374" y="2199031"/>
              <a:ext cx="1271952" cy="776687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Connettore a gomito 24">
              <a:extLst>
                <a:ext uri="{FF2B5EF4-FFF2-40B4-BE49-F238E27FC236}">
                  <a16:creationId xmlns:a16="http://schemas.microsoft.com/office/drawing/2014/main" id="{FB3FD084-0018-B977-AA74-0C5463026998}"/>
                </a:ext>
              </a:extLst>
            </p:cNvPr>
            <p:cNvCxnSpPr>
              <a:cxnSpLocks/>
              <a:stCxn id="12" idx="3"/>
              <a:endCxn id="17" idx="1"/>
            </p:cNvCxnSpPr>
            <p:nvPr/>
          </p:nvCxnSpPr>
          <p:spPr>
            <a:xfrm rot="5400000">
              <a:off x="9483267" y="2165827"/>
              <a:ext cx="1271952" cy="843097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Connettore a gomito 27">
              <a:extLst>
                <a:ext uri="{FF2B5EF4-FFF2-40B4-BE49-F238E27FC236}">
                  <a16:creationId xmlns:a16="http://schemas.microsoft.com/office/drawing/2014/main" id="{F00BD50E-E888-D470-09D7-24968A560B11}"/>
                </a:ext>
              </a:extLst>
            </p:cNvPr>
            <p:cNvCxnSpPr>
              <a:cxnSpLocks/>
              <a:stCxn id="14" idx="3"/>
              <a:endCxn id="17" idx="2"/>
            </p:cNvCxnSpPr>
            <p:nvPr/>
          </p:nvCxnSpPr>
          <p:spPr>
            <a:xfrm>
              <a:off x="7486471" y="2822603"/>
              <a:ext cx="1633268" cy="93450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Connettore a gomito 30">
              <a:extLst>
                <a:ext uri="{FF2B5EF4-FFF2-40B4-BE49-F238E27FC236}">
                  <a16:creationId xmlns:a16="http://schemas.microsoft.com/office/drawing/2014/main" id="{4B3E1716-58C1-D9BD-0AAF-D524F200A1B8}"/>
                </a:ext>
              </a:extLst>
            </p:cNvPr>
            <p:cNvCxnSpPr>
              <a:cxnSpLocks/>
              <a:stCxn id="13" idx="2"/>
              <a:endCxn id="17" idx="2"/>
            </p:cNvCxnSpPr>
            <p:nvPr/>
          </p:nvCxnSpPr>
          <p:spPr>
            <a:xfrm rot="16200000" flipH="1">
              <a:off x="7829781" y="2467154"/>
              <a:ext cx="586656" cy="1993259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D34A725D-BF85-5A3B-F548-ECBBA5903950}"/>
                </a:ext>
              </a:extLst>
            </p:cNvPr>
            <p:cNvSpPr txBox="1"/>
            <p:nvPr/>
          </p:nvSpPr>
          <p:spPr>
            <a:xfrm>
              <a:off x="7882158" y="2963173"/>
              <a:ext cx="989256" cy="518428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it-IT" sz="1400" err="1">
                  <a:solidFill>
                    <a:schemeClr val="tx1"/>
                  </a:solidFill>
                </a:rPr>
                <a:t>Latitude</a:t>
              </a:r>
              <a:endParaRPr lang="it-IT" sz="1000">
                <a:solidFill>
                  <a:schemeClr val="tx1"/>
                </a:solidFill>
              </a:endParaRPr>
            </a:p>
            <a:p>
              <a:pPr algn="ctr"/>
              <a:r>
                <a:rPr lang="it-IT" sz="1400" err="1">
                  <a:solidFill>
                    <a:schemeClr val="tx1"/>
                  </a:solidFill>
                </a:rPr>
                <a:t>Longitude</a:t>
              </a:r>
              <a:endParaRPr lang="it-IT" sz="1000">
                <a:solidFill>
                  <a:schemeClr val="tx1"/>
                </a:solidFill>
              </a:endParaRPr>
            </a:p>
            <a:p>
              <a:pPr algn="ctr"/>
              <a:r>
                <a:rPr lang="it-IT" sz="1400" err="1">
                  <a:solidFill>
                    <a:schemeClr val="tx1"/>
                  </a:solidFill>
                </a:rPr>
                <a:t>StationHeight</a:t>
              </a:r>
              <a:endParaRPr lang="it-IT" sz="1400">
                <a:solidFill>
                  <a:schemeClr val="tx1"/>
                </a:solidFill>
              </a:endParaRPr>
            </a:p>
          </p:txBody>
        </p:sp>
        <p:cxnSp>
          <p:nvCxnSpPr>
            <p:cNvPr id="36" name="Connettore 2 35">
              <a:extLst>
                <a:ext uri="{FF2B5EF4-FFF2-40B4-BE49-F238E27FC236}">
                  <a16:creationId xmlns:a16="http://schemas.microsoft.com/office/drawing/2014/main" id="{F75A22BF-92E2-0A6A-12FC-BF7379926DAB}"/>
                </a:ext>
              </a:extLst>
            </p:cNvPr>
            <p:cNvCxnSpPr>
              <a:cxnSpLocks/>
              <a:stCxn id="16" idx="4"/>
              <a:endCxn id="14" idx="1"/>
            </p:cNvCxnSpPr>
            <p:nvPr/>
          </p:nvCxnSpPr>
          <p:spPr>
            <a:xfrm>
              <a:off x="6204157" y="2810466"/>
              <a:ext cx="577956" cy="121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611485DC-29FB-A569-33C9-20BE72CBAE8B}"/>
                </a:ext>
              </a:extLst>
            </p:cNvPr>
            <p:cNvSpPr txBox="1"/>
            <p:nvPr/>
          </p:nvSpPr>
          <p:spPr>
            <a:xfrm>
              <a:off x="7343046" y="2533467"/>
              <a:ext cx="666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>
                  <a:solidFill>
                    <a:schemeClr val="bg1"/>
                  </a:solidFill>
                </a:rPr>
                <a:t>YES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BF9F52D7-9D1D-2375-9A6A-1BD3CEC572AB}"/>
                </a:ext>
              </a:extLst>
            </p:cNvPr>
            <p:cNvSpPr txBox="1"/>
            <p:nvPr/>
          </p:nvSpPr>
          <p:spPr>
            <a:xfrm>
              <a:off x="6600379" y="3084852"/>
              <a:ext cx="666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>
                  <a:solidFill>
                    <a:schemeClr val="bg1"/>
                  </a:solidFill>
                </a:rPr>
                <a:t>NO</a:t>
              </a: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F46C49CD-9453-8E62-EF0B-DFAA8B112566}"/>
                </a:ext>
              </a:extLst>
            </p:cNvPr>
            <p:cNvSpPr txBox="1"/>
            <p:nvPr/>
          </p:nvSpPr>
          <p:spPr>
            <a:xfrm>
              <a:off x="9097530" y="875314"/>
              <a:ext cx="12003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4800" b="1">
                  <a:solidFill>
                    <a:schemeClr val="accent2"/>
                  </a:solidFill>
                </a:rPr>
                <a:t>…</a:t>
              </a:r>
            </a:p>
          </p:txBody>
        </p:sp>
      </p:grpSp>
      <p:sp>
        <p:nvSpPr>
          <p:cNvPr id="45" name="Segnaposto testo 3">
            <a:extLst>
              <a:ext uri="{FF2B5EF4-FFF2-40B4-BE49-F238E27FC236}">
                <a16:creationId xmlns:a16="http://schemas.microsoft.com/office/drawing/2014/main" id="{F6605026-FDE3-DEFE-2067-F1682D18EDD4}"/>
              </a:ext>
            </a:extLst>
          </p:cNvPr>
          <p:cNvSpPr txBox="1">
            <a:spLocks/>
          </p:cNvSpPr>
          <p:nvPr/>
        </p:nvSpPr>
        <p:spPr>
          <a:xfrm>
            <a:off x="854750" y="2289363"/>
            <a:ext cx="4572001" cy="9914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000" dirty="0"/>
              <a:t>Fusione dei 12 dataset orari in un unico </a:t>
            </a:r>
            <a:r>
              <a:rPr lang="it-IT" sz="2000" dirty="0" err="1"/>
              <a:t>Dataframe</a:t>
            </a:r>
            <a:r>
              <a:rPr lang="it-IT" sz="2000" dirty="0"/>
              <a:t> Spark, con l’aggiunta di informazioni geospaziali se richieste.</a:t>
            </a:r>
            <a:endParaRPr lang="it-IT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34508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6D61B7E-FDB9-5478-C89E-059D40DD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 Jobs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49EEBC8-8F31-94FC-EBA8-CF687B87D2D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rtl="0"/>
            <a:r>
              <a:rPr lang="it-IT" noProof="0">
                <a:latin typeface="+mn-lt"/>
              </a:rPr>
              <a:t>13/09/2023</a:t>
            </a:r>
            <a:endParaRPr lang="it-IT" noProof="0" dirty="0">
              <a:latin typeface="+mn-lt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59ECE6-5F6D-88C2-A2CC-5893A6D7F9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17</a:t>
            </a:fld>
            <a:endParaRPr lang="it-IT" noProof="0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F1FEED15-96F3-AF56-FC0D-C011874B53E9}"/>
              </a:ext>
            </a:extLst>
          </p:cNvPr>
          <p:cNvGrpSpPr/>
          <p:nvPr/>
        </p:nvGrpSpPr>
        <p:grpSpPr>
          <a:xfrm>
            <a:off x="7102926" y="697046"/>
            <a:ext cx="3089845" cy="5279213"/>
            <a:chOff x="8372279" y="707932"/>
            <a:chExt cx="1385069" cy="4961422"/>
          </a:xfrm>
        </p:grpSpPr>
        <p:sp>
          <p:nvSpPr>
            <p:cNvPr id="17" name="Disco magnetico 16">
              <a:extLst>
                <a:ext uri="{FF2B5EF4-FFF2-40B4-BE49-F238E27FC236}">
                  <a16:creationId xmlns:a16="http://schemas.microsoft.com/office/drawing/2014/main" id="{92145D93-1AF0-64A6-8213-448071950D64}"/>
                </a:ext>
              </a:extLst>
            </p:cNvPr>
            <p:cNvSpPr/>
            <p:nvPr/>
          </p:nvSpPr>
          <p:spPr>
            <a:xfrm>
              <a:off x="8486861" y="707932"/>
              <a:ext cx="1155909" cy="1067521"/>
            </a:xfrm>
            <a:prstGeom prst="flowChartMagneticDisk">
              <a:avLst/>
            </a:prstGeom>
            <a:solidFill>
              <a:schemeClr val="tx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/>
                <a:t>merged_df</a:t>
              </a:r>
              <a:endParaRPr lang="it-IT" sz="3200" b="1"/>
            </a:p>
          </p:txBody>
        </p:sp>
        <p:cxnSp>
          <p:nvCxnSpPr>
            <p:cNvPr id="36" name="Connettore 2 35">
              <a:extLst>
                <a:ext uri="{FF2B5EF4-FFF2-40B4-BE49-F238E27FC236}">
                  <a16:creationId xmlns:a16="http://schemas.microsoft.com/office/drawing/2014/main" id="{F75A22BF-92E2-0A6A-12FC-BF7379926DAB}"/>
                </a:ext>
              </a:extLst>
            </p:cNvPr>
            <p:cNvCxnSpPr>
              <a:cxnSpLocks/>
              <a:stCxn id="17" idx="3"/>
              <a:endCxn id="2" idx="1"/>
            </p:cNvCxnSpPr>
            <p:nvPr/>
          </p:nvCxnSpPr>
          <p:spPr>
            <a:xfrm>
              <a:off x="9064816" y="1775453"/>
              <a:ext cx="0" cy="6471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" name="Disco magnetico 1">
              <a:extLst>
                <a:ext uri="{FF2B5EF4-FFF2-40B4-BE49-F238E27FC236}">
                  <a16:creationId xmlns:a16="http://schemas.microsoft.com/office/drawing/2014/main" id="{C8E6B796-9D0F-B4C8-742D-D0966601D8F2}"/>
                </a:ext>
              </a:extLst>
            </p:cNvPr>
            <p:cNvSpPr/>
            <p:nvPr/>
          </p:nvSpPr>
          <p:spPr>
            <a:xfrm>
              <a:off x="8486861" y="2422606"/>
              <a:ext cx="1155909" cy="751546"/>
            </a:xfrm>
            <a:prstGeom prst="flowChartMagneticDisk">
              <a:avLst/>
            </a:prstGeom>
            <a:solidFill>
              <a:schemeClr val="tx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4800" dirty="0"/>
            </a:p>
          </p:txBody>
        </p:sp>
        <p:sp>
          <p:nvSpPr>
            <p:cNvPr id="7" name="Disco magnetico 6">
              <a:extLst>
                <a:ext uri="{FF2B5EF4-FFF2-40B4-BE49-F238E27FC236}">
                  <a16:creationId xmlns:a16="http://schemas.microsoft.com/office/drawing/2014/main" id="{7DADFB44-3FEC-D742-80D5-09C5F9E0F210}"/>
                </a:ext>
              </a:extLst>
            </p:cNvPr>
            <p:cNvSpPr/>
            <p:nvPr/>
          </p:nvSpPr>
          <p:spPr>
            <a:xfrm>
              <a:off x="8486859" y="4023280"/>
              <a:ext cx="1155909" cy="452848"/>
            </a:xfrm>
            <a:prstGeom prst="flowChartMagneticDisk">
              <a:avLst/>
            </a:prstGeom>
            <a:solidFill>
              <a:schemeClr val="tx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dirty="0"/>
                <a:t>8760 </a:t>
              </a:r>
              <a:r>
                <a:rPr lang="it-IT" sz="1200" dirty="0" err="1"/>
                <a:t>tuple</a:t>
              </a:r>
              <a:endParaRPr lang="it-IT" sz="6000" dirty="0"/>
            </a:p>
          </p:txBody>
        </p:sp>
        <p:sp>
          <p:nvSpPr>
            <p:cNvPr id="8" name="Disco magnetico 7">
              <a:extLst>
                <a:ext uri="{FF2B5EF4-FFF2-40B4-BE49-F238E27FC236}">
                  <a16:creationId xmlns:a16="http://schemas.microsoft.com/office/drawing/2014/main" id="{D5FFD727-0ED8-87F1-F517-A93C8D95F023}"/>
                </a:ext>
              </a:extLst>
            </p:cNvPr>
            <p:cNvSpPr/>
            <p:nvPr/>
          </p:nvSpPr>
          <p:spPr>
            <a:xfrm>
              <a:off x="8486861" y="5216506"/>
              <a:ext cx="1155909" cy="452848"/>
            </a:xfrm>
            <a:prstGeom prst="flowChartMagneticDisk">
              <a:avLst/>
            </a:prstGeom>
            <a:solidFill>
              <a:schemeClr val="tx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dirty="0" err="1"/>
                <a:t>df_pandas</a:t>
              </a:r>
              <a:r>
                <a:rPr lang="it-IT" sz="1400" b="1" dirty="0"/>
                <a:t> </a:t>
              </a:r>
            </a:p>
          </p:txBody>
        </p:sp>
        <p:cxnSp>
          <p:nvCxnSpPr>
            <p:cNvPr id="19" name="Connettore 2 18">
              <a:extLst>
                <a:ext uri="{FF2B5EF4-FFF2-40B4-BE49-F238E27FC236}">
                  <a16:creationId xmlns:a16="http://schemas.microsoft.com/office/drawing/2014/main" id="{A44BFB48-1ECD-5A69-E782-408A852C421F}"/>
                </a:ext>
              </a:extLst>
            </p:cNvPr>
            <p:cNvCxnSpPr>
              <a:cxnSpLocks/>
              <a:stCxn id="2" idx="3"/>
              <a:endCxn id="7" idx="1"/>
            </p:cNvCxnSpPr>
            <p:nvPr/>
          </p:nvCxnSpPr>
          <p:spPr>
            <a:xfrm flipH="1">
              <a:off x="9064814" y="3174152"/>
              <a:ext cx="2" cy="8491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B2CFF2E8-A136-B6F3-FE7A-130322A79B66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9064814" y="4476128"/>
              <a:ext cx="2" cy="7403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D34A725D-BF85-5A3B-F548-ECBBA5903950}"/>
                </a:ext>
              </a:extLst>
            </p:cNvPr>
            <p:cNvSpPr txBox="1"/>
            <p:nvPr/>
          </p:nvSpPr>
          <p:spPr>
            <a:xfrm>
              <a:off x="8372281" y="1905004"/>
              <a:ext cx="1385067" cy="28925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solidFill>
                    <a:schemeClr val="tx1"/>
                  </a:solidFill>
                </a:rPr>
                <a:t>SELECT</a:t>
              </a:r>
              <a:r>
                <a:rPr lang="it-IT" sz="1400" dirty="0">
                  <a:solidFill>
                    <a:schemeClr val="tx1"/>
                  </a:solidFill>
                </a:rPr>
                <a:t> [</a:t>
              </a:r>
              <a:r>
                <a:rPr lang="it-IT" sz="1400" dirty="0" err="1">
                  <a:solidFill>
                    <a:schemeClr val="tx1"/>
                  </a:solidFill>
                </a:rPr>
                <a:t>WBANs</a:t>
              </a:r>
              <a:r>
                <a:rPr lang="it-IT" sz="1400" dirty="0">
                  <a:solidFill>
                    <a:schemeClr val="tx1"/>
                  </a:solidFill>
                </a:rPr>
                <a:t>]</a:t>
              </a:r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2B5205A8-DDB0-5876-E1A4-6AF1B832BC64}"/>
                </a:ext>
              </a:extLst>
            </p:cNvPr>
            <p:cNvSpPr txBox="1"/>
            <p:nvPr/>
          </p:nvSpPr>
          <p:spPr>
            <a:xfrm>
              <a:off x="8372279" y="3356536"/>
              <a:ext cx="1385067" cy="49172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solidFill>
                    <a:schemeClr val="tx1"/>
                  </a:solidFill>
                </a:rPr>
                <a:t>GROUP</a:t>
              </a:r>
              <a:r>
                <a:rPr lang="it-IT" sz="1400" dirty="0">
                  <a:solidFill>
                    <a:schemeClr val="tx1"/>
                  </a:solidFill>
                </a:rPr>
                <a:t> </a:t>
              </a:r>
              <a:r>
                <a:rPr lang="it-IT" sz="1400" b="1" dirty="0">
                  <a:solidFill>
                    <a:schemeClr val="tx1"/>
                  </a:solidFill>
                </a:rPr>
                <a:t>BY</a:t>
              </a:r>
              <a:r>
                <a:rPr lang="it-IT" sz="1400" dirty="0">
                  <a:solidFill>
                    <a:schemeClr val="tx1"/>
                  </a:solidFill>
                </a:rPr>
                <a:t> time</a:t>
              </a:r>
            </a:p>
            <a:p>
              <a:pPr algn="ctr"/>
              <a:r>
                <a:rPr lang="it-IT" sz="1400" b="1" dirty="0">
                  <a:solidFill>
                    <a:schemeClr val="tx1"/>
                  </a:solidFill>
                </a:rPr>
                <a:t>ORDER</a:t>
              </a:r>
              <a:r>
                <a:rPr lang="it-IT" sz="1400" dirty="0">
                  <a:solidFill>
                    <a:schemeClr val="tx1"/>
                  </a:solidFill>
                </a:rPr>
                <a:t> </a:t>
              </a:r>
              <a:r>
                <a:rPr lang="it-IT" sz="1400" b="1" dirty="0">
                  <a:solidFill>
                    <a:schemeClr val="tx1"/>
                  </a:solidFill>
                </a:rPr>
                <a:t>BY</a:t>
              </a:r>
              <a:r>
                <a:rPr lang="it-IT" sz="1400" dirty="0">
                  <a:solidFill>
                    <a:schemeClr val="tx1"/>
                  </a:solidFill>
                </a:rPr>
                <a:t> time</a:t>
              </a:r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5F7C7FD2-0541-57E7-5D29-168F8545151B}"/>
                </a:ext>
              </a:extLst>
            </p:cNvPr>
            <p:cNvSpPr txBox="1"/>
            <p:nvPr/>
          </p:nvSpPr>
          <p:spPr>
            <a:xfrm>
              <a:off x="8372279" y="4682755"/>
              <a:ext cx="1385067" cy="28925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solidFill>
                    <a:schemeClr val="tx1"/>
                  </a:solidFill>
                </a:rPr>
                <a:t>TO</a:t>
              </a:r>
              <a:r>
                <a:rPr lang="it-IT" sz="1400" dirty="0">
                  <a:solidFill>
                    <a:schemeClr val="tx1"/>
                  </a:solidFill>
                </a:rPr>
                <a:t> </a:t>
              </a:r>
              <a:r>
                <a:rPr lang="it-IT" sz="1400" b="1" dirty="0">
                  <a:solidFill>
                    <a:schemeClr val="tx1"/>
                  </a:solidFill>
                </a:rPr>
                <a:t>PANDAS</a:t>
              </a:r>
            </a:p>
          </p:txBody>
        </p:sp>
      </p:grpSp>
      <p:sp>
        <p:nvSpPr>
          <p:cNvPr id="47" name="Segnaposto testo 3">
            <a:extLst>
              <a:ext uri="{FF2B5EF4-FFF2-40B4-BE49-F238E27FC236}">
                <a16:creationId xmlns:a16="http://schemas.microsoft.com/office/drawing/2014/main" id="{6AC59C80-AD13-E88A-D36B-E1F5E9DACB2C}"/>
              </a:ext>
            </a:extLst>
          </p:cNvPr>
          <p:cNvSpPr txBox="1">
            <a:spLocks/>
          </p:cNvSpPr>
          <p:nvPr/>
        </p:nvSpPr>
        <p:spPr>
          <a:xfrm>
            <a:off x="964023" y="1513253"/>
            <a:ext cx="2775540" cy="3355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 dirty="0"/>
              <a:t>Caricamento</a:t>
            </a:r>
            <a:r>
              <a:rPr lang="it-IT" sz="1800" b="1" dirty="0"/>
              <a:t> del dataset</a:t>
            </a:r>
          </a:p>
        </p:txBody>
      </p:sp>
      <p:sp>
        <p:nvSpPr>
          <p:cNvPr id="50" name="Segnaposto testo 3">
            <a:extLst>
              <a:ext uri="{FF2B5EF4-FFF2-40B4-BE49-F238E27FC236}">
                <a16:creationId xmlns:a16="http://schemas.microsoft.com/office/drawing/2014/main" id="{CF7E72C1-17E2-A90C-BF6B-1C967E8B94FA}"/>
              </a:ext>
            </a:extLst>
          </p:cNvPr>
          <p:cNvSpPr txBox="1">
            <a:spLocks/>
          </p:cNvSpPr>
          <p:nvPr/>
        </p:nvSpPr>
        <p:spPr>
          <a:xfrm>
            <a:off x="952499" y="2289362"/>
            <a:ext cx="4572001" cy="21373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b="1" dirty="0"/>
              <a:t>Selezione</a:t>
            </a:r>
            <a:r>
              <a:rPr lang="it-IT" sz="2000" dirty="0"/>
              <a:t> delle sole righe riferite alle stazioni selezionate nella tab </a:t>
            </a:r>
            <a:r>
              <a:rPr lang="it-IT" sz="2000" i="1" dirty="0"/>
              <a:t>Select Stations</a:t>
            </a:r>
            <a:r>
              <a:rPr lang="it-IT" sz="2000" dirty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b="1" dirty="0"/>
              <a:t>Aggregazione</a:t>
            </a:r>
            <a:r>
              <a:rPr lang="it-IT" sz="2000" dirty="0"/>
              <a:t> delle righe riferite alla stessa stazione attraverso la media per ogni attributo.</a:t>
            </a:r>
          </a:p>
        </p:txBody>
      </p:sp>
    </p:spTree>
    <p:extLst>
      <p:ext uri="{BB962C8B-B14F-4D97-AF65-F5344CB8AC3E}">
        <p14:creationId xmlns:p14="http://schemas.microsoft.com/office/powerpoint/2010/main" val="2005726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6D61B7E-FDB9-5478-C89E-059D40DD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 Jobs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7673CB7-7AF2-B948-7954-36022210DE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1550" y="1489926"/>
            <a:ext cx="1377044" cy="355866"/>
          </a:xfrm>
        </p:spPr>
        <p:txBody>
          <a:bodyPr/>
          <a:lstStyle/>
          <a:p>
            <a:r>
              <a:rPr lang="it-IT" sz="2000" b="1"/>
              <a:t>Clustering</a:t>
            </a:r>
            <a:endParaRPr lang="it-IT" sz="1800" b="1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49EEBC8-8F31-94FC-EBA8-CF687B87D2D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rtl="0"/>
            <a:r>
              <a:rPr lang="it-IT" noProof="0">
                <a:latin typeface="+mn-lt"/>
              </a:rPr>
              <a:t>13/09/2023</a:t>
            </a:r>
            <a:endParaRPr lang="it-IT" noProof="0" dirty="0">
              <a:latin typeface="+mn-lt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59ECE6-5F6D-88C2-A2CC-5893A6D7F9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18</a:t>
            </a:fld>
            <a:endParaRPr lang="it-IT" noProof="0" dirty="0"/>
          </a:p>
        </p:txBody>
      </p:sp>
      <p:sp>
        <p:nvSpPr>
          <p:cNvPr id="17" name="Segnaposto testo 3">
            <a:extLst>
              <a:ext uri="{FF2B5EF4-FFF2-40B4-BE49-F238E27FC236}">
                <a16:creationId xmlns:a16="http://schemas.microsoft.com/office/drawing/2014/main" id="{B03B19AF-0A87-96D0-2312-F553AA1C9EF5}"/>
              </a:ext>
            </a:extLst>
          </p:cNvPr>
          <p:cNvSpPr txBox="1">
            <a:spLocks/>
          </p:cNvSpPr>
          <p:nvPr/>
        </p:nvSpPr>
        <p:spPr>
          <a:xfrm>
            <a:off x="952499" y="2289363"/>
            <a:ext cx="4572001" cy="7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000" dirty="0"/>
              <a:t>Raggruppamento delle stazioni basato su la media annua delle colonne in analisi. </a:t>
            </a:r>
            <a:endParaRPr lang="it-IT" sz="2000" dirty="0">
              <a:highlight>
                <a:srgbClr val="FFFF00"/>
              </a:highlight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3BF9752D-0EBA-9017-9B57-626A3D38175D}"/>
              </a:ext>
            </a:extLst>
          </p:cNvPr>
          <p:cNvSpPr txBox="1"/>
          <p:nvPr/>
        </p:nvSpPr>
        <p:spPr>
          <a:xfrm>
            <a:off x="2348594" y="3068613"/>
            <a:ext cx="1855196" cy="15696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rtl="0">
              <a:defRPr lang="it-it"/>
            </a:defPPr>
            <a:lvl1pPr algn="ctr">
              <a:defRPr sz="1400" b="1"/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l"/>
            <a:r>
              <a:rPr lang="it-IT" sz="1200" dirty="0">
                <a:solidFill>
                  <a:schemeClr val="tx1"/>
                </a:solidFill>
              </a:rPr>
              <a:t>FEATURES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200" b="0" dirty="0" err="1">
                <a:solidFill>
                  <a:schemeClr val="tx1"/>
                </a:solidFill>
              </a:rPr>
              <a:t>DewPointCelsius</a:t>
            </a:r>
            <a:endParaRPr lang="it-IT" sz="1200" b="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200" b="0" dirty="0" err="1">
                <a:solidFill>
                  <a:schemeClr val="tx1"/>
                </a:solidFill>
              </a:rPr>
              <a:t>DryBulbCelsius</a:t>
            </a:r>
            <a:endParaRPr lang="it-IT" sz="1200" b="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200" b="0" dirty="0" err="1">
                <a:solidFill>
                  <a:schemeClr val="tx1"/>
                </a:solidFill>
              </a:rPr>
              <a:t>RelativeHumidity</a:t>
            </a:r>
            <a:endParaRPr lang="it-IT" sz="1200" b="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200" b="0" dirty="0" err="1">
                <a:solidFill>
                  <a:schemeClr val="tx1"/>
                </a:solidFill>
              </a:rPr>
              <a:t>Visibility</a:t>
            </a:r>
            <a:endParaRPr lang="it-IT" sz="1200" b="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200" b="0" dirty="0" err="1">
                <a:solidFill>
                  <a:schemeClr val="tx1"/>
                </a:solidFill>
              </a:rPr>
              <a:t>WetBulbCelsius</a:t>
            </a:r>
            <a:endParaRPr lang="it-IT" sz="1200" b="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200" b="0" dirty="0" err="1">
                <a:solidFill>
                  <a:schemeClr val="tx1"/>
                </a:solidFill>
              </a:rPr>
              <a:t>WindDirection</a:t>
            </a:r>
            <a:endParaRPr lang="it-IT" sz="1200" b="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200" b="0" dirty="0" err="1">
                <a:solidFill>
                  <a:schemeClr val="tx1"/>
                </a:solidFill>
              </a:rPr>
              <a:t>WindSpeed</a:t>
            </a:r>
            <a:endParaRPr lang="it-IT" sz="1200" b="0" dirty="0">
              <a:solidFill>
                <a:schemeClr val="tx1"/>
              </a:solidFill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7ACFC41C-A68E-27C8-133C-A07D64E2E825}"/>
              </a:ext>
            </a:extLst>
          </p:cNvPr>
          <p:cNvSpPr txBox="1"/>
          <p:nvPr/>
        </p:nvSpPr>
        <p:spPr>
          <a:xfrm>
            <a:off x="2348599" y="5237494"/>
            <a:ext cx="1855191" cy="64633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rtl="0">
              <a:defRPr lang="it-it"/>
            </a:defPPr>
            <a:lvl1pPr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="0" dirty="0" err="1"/>
              <a:t>Latitude</a:t>
            </a:r>
            <a:endParaRPr lang="it-IT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="0" dirty="0" err="1"/>
              <a:t>Longitude</a:t>
            </a:r>
            <a:endParaRPr lang="it-IT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="0" dirty="0" err="1"/>
              <a:t>StationHeight</a:t>
            </a:r>
            <a:endParaRPr lang="it-IT" b="0" dirty="0"/>
          </a:p>
        </p:txBody>
      </p:sp>
      <p:sp>
        <p:nvSpPr>
          <p:cNvPr id="37" name="Segno di addizione 36">
            <a:extLst>
              <a:ext uri="{FF2B5EF4-FFF2-40B4-BE49-F238E27FC236}">
                <a16:creationId xmlns:a16="http://schemas.microsoft.com/office/drawing/2014/main" id="{9878E6ED-81F3-8CE5-8363-66CE1251BDA0}"/>
              </a:ext>
            </a:extLst>
          </p:cNvPr>
          <p:cNvSpPr/>
          <p:nvPr/>
        </p:nvSpPr>
        <p:spPr>
          <a:xfrm>
            <a:off x="3080915" y="4736016"/>
            <a:ext cx="390554" cy="390554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F58FCCD-8C63-9D57-6F12-0C66A8B1EB88}"/>
              </a:ext>
            </a:extLst>
          </p:cNvPr>
          <p:cNvSpPr txBox="1"/>
          <p:nvPr/>
        </p:nvSpPr>
        <p:spPr>
          <a:xfrm>
            <a:off x="3346065" y="4784007"/>
            <a:ext cx="1040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(</a:t>
            </a:r>
            <a:r>
              <a:rPr lang="it-IT" sz="1200" dirty="0" err="1">
                <a:solidFill>
                  <a:schemeClr val="bg1"/>
                </a:solidFill>
              </a:rPr>
              <a:t>if</a:t>
            </a:r>
            <a:r>
              <a:rPr lang="it-IT" sz="1200" dirty="0">
                <a:solidFill>
                  <a:schemeClr val="bg1"/>
                </a:solidFill>
              </a:rPr>
              <a:t> Location)</a:t>
            </a: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35F77AD4-7A10-BFEF-146A-32D3EA36C7F1}"/>
              </a:ext>
            </a:extLst>
          </p:cNvPr>
          <p:cNvGrpSpPr/>
          <p:nvPr/>
        </p:nvGrpSpPr>
        <p:grpSpPr>
          <a:xfrm>
            <a:off x="7021831" y="345302"/>
            <a:ext cx="2797289" cy="6066386"/>
            <a:chOff x="7021831" y="345302"/>
            <a:chExt cx="2797289" cy="6066386"/>
          </a:xfrm>
        </p:grpSpPr>
        <p:sp>
          <p:nvSpPr>
            <p:cNvPr id="7" name="Disco magnetico 6">
              <a:extLst>
                <a:ext uri="{FF2B5EF4-FFF2-40B4-BE49-F238E27FC236}">
                  <a16:creationId xmlns:a16="http://schemas.microsoft.com/office/drawing/2014/main" id="{5A905FD7-A7F2-606B-DE71-2514519FA888}"/>
                </a:ext>
              </a:extLst>
            </p:cNvPr>
            <p:cNvSpPr/>
            <p:nvPr/>
          </p:nvSpPr>
          <p:spPr>
            <a:xfrm>
              <a:off x="7362041" y="345302"/>
              <a:ext cx="2091592" cy="1106873"/>
            </a:xfrm>
            <a:prstGeom prst="flowChartMagneticDisk">
              <a:avLst/>
            </a:prstGeom>
            <a:solidFill>
              <a:schemeClr val="tx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err="1"/>
                <a:t>merged_df</a:t>
              </a:r>
              <a:endParaRPr lang="it-IT" sz="3200" b="1"/>
            </a:p>
          </p:txBody>
        </p:sp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1917DB3B-D61B-DE4A-7FC6-93089A4B6F13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>
              <a:off x="8407838" y="1452175"/>
              <a:ext cx="0" cy="6710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9" name="Disco magnetico 8">
              <a:extLst>
                <a:ext uri="{FF2B5EF4-FFF2-40B4-BE49-F238E27FC236}">
                  <a16:creationId xmlns:a16="http://schemas.microsoft.com/office/drawing/2014/main" id="{FF5CD5B1-A6C4-3064-79B8-2A4741F9264C}"/>
                </a:ext>
              </a:extLst>
            </p:cNvPr>
            <p:cNvSpPr/>
            <p:nvPr/>
          </p:nvSpPr>
          <p:spPr>
            <a:xfrm>
              <a:off x="7362041" y="2123184"/>
              <a:ext cx="2091592" cy="779250"/>
            </a:xfrm>
            <a:prstGeom prst="flowChartMagneticDisk">
              <a:avLst/>
            </a:prstGeom>
            <a:solidFill>
              <a:schemeClr val="tx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sp>
          <p:nvSpPr>
            <p:cNvPr id="10" name="Disco magnetico 9">
              <a:extLst>
                <a:ext uri="{FF2B5EF4-FFF2-40B4-BE49-F238E27FC236}">
                  <a16:creationId xmlns:a16="http://schemas.microsoft.com/office/drawing/2014/main" id="{81C2E827-1FF1-38A4-64BC-F405062A96F4}"/>
                </a:ext>
              </a:extLst>
            </p:cNvPr>
            <p:cNvSpPr/>
            <p:nvPr/>
          </p:nvSpPr>
          <p:spPr>
            <a:xfrm>
              <a:off x="7362032" y="3720501"/>
              <a:ext cx="2091592" cy="469541"/>
            </a:xfrm>
            <a:prstGeom prst="flowChartMagneticDisk">
              <a:avLst/>
            </a:prstGeom>
            <a:solidFill>
              <a:schemeClr val="tx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cxnSp>
          <p:nvCxnSpPr>
            <p:cNvPr id="12" name="Connettore 2 11">
              <a:extLst>
                <a:ext uri="{FF2B5EF4-FFF2-40B4-BE49-F238E27FC236}">
                  <a16:creationId xmlns:a16="http://schemas.microsoft.com/office/drawing/2014/main" id="{A9347B7F-CB0B-A254-3992-FD983173039D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H="1">
              <a:off x="8407829" y="2902434"/>
              <a:ext cx="9" cy="8180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5A92E0C0-A4F9-C392-D880-6A17499D2649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8407829" y="4190042"/>
              <a:ext cx="0" cy="7769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5E66A811-EA82-2D74-5FD2-28C40CB70970}"/>
                </a:ext>
              </a:extLst>
            </p:cNvPr>
            <p:cNvSpPr txBox="1"/>
            <p:nvPr/>
          </p:nvSpPr>
          <p:spPr>
            <a:xfrm>
              <a:off x="7154706" y="1633116"/>
              <a:ext cx="2506248" cy="3077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solidFill>
                    <a:schemeClr val="tx1"/>
                  </a:solidFill>
                </a:rPr>
                <a:t>DROPNA</a:t>
              </a:r>
              <a:r>
                <a:rPr lang="it-IT" sz="1400" dirty="0">
                  <a:solidFill>
                    <a:schemeClr val="tx1"/>
                  </a:solidFill>
                </a:rPr>
                <a:t> features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3308ABDF-54DF-B351-A1E6-A9B849B824EB}"/>
                </a:ext>
              </a:extLst>
            </p:cNvPr>
            <p:cNvSpPr txBox="1"/>
            <p:nvPr/>
          </p:nvSpPr>
          <p:spPr>
            <a:xfrm>
              <a:off x="7154706" y="3183819"/>
              <a:ext cx="2506248" cy="3077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solidFill>
                    <a:schemeClr val="tx1"/>
                  </a:solidFill>
                </a:rPr>
                <a:t>GROUP</a:t>
              </a:r>
              <a:r>
                <a:rPr lang="it-IT" sz="1400" dirty="0">
                  <a:solidFill>
                    <a:schemeClr val="tx1"/>
                  </a:solidFill>
                </a:rPr>
                <a:t> </a:t>
              </a:r>
              <a:r>
                <a:rPr lang="it-IT" sz="1400" b="1" dirty="0">
                  <a:solidFill>
                    <a:schemeClr val="tx1"/>
                  </a:solidFill>
                </a:rPr>
                <a:t>BY</a:t>
              </a:r>
              <a:r>
                <a:rPr lang="it-IT" sz="1400" dirty="0">
                  <a:solidFill>
                    <a:schemeClr val="tx1"/>
                  </a:solidFill>
                </a:rPr>
                <a:t> </a:t>
              </a:r>
              <a:r>
                <a:rPr lang="it-IT" sz="1400" dirty="0" err="1">
                  <a:solidFill>
                    <a:schemeClr val="tx1"/>
                  </a:solidFill>
                </a:rPr>
                <a:t>wban</a:t>
              </a:r>
              <a:endParaRPr lang="it-IT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41022016-7210-D23B-7BB8-09B1CEDE2E4F}"/>
                </a:ext>
              </a:extLst>
            </p:cNvPr>
            <p:cNvSpPr txBox="1"/>
            <p:nvPr/>
          </p:nvSpPr>
          <p:spPr>
            <a:xfrm>
              <a:off x="7154702" y="4404286"/>
              <a:ext cx="2506248" cy="3077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solidFill>
                    <a:schemeClr val="tx1"/>
                  </a:solidFill>
                </a:rPr>
                <a:t>KMEANS</a:t>
              </a:r>
              <a:endParaRPr lang="it-IT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Disco magnetico 17">
              <a:extLst>
                <a:ext uri="{FF2B5EF4-FFF2-40B4-BE49-F238E27FC236}">
                  <a16:creationId xmlns:a16="http://schemas.microsoft.com/office/drawing/2014/main" id="{ED0D0736-48E4-AB32-C246-31BF2EAB1F2C}"/>
                </a:ext>
              </a:extLst>
            </p:cNvPr>
            <p:cNvSpPr/>
            <p:nvPr/>
          </p:nvSpPr>
          <p:spPr>
            <a:xfrm>
              <a:off x="7021832" y="5942147"/>
              <a:ext cx="2797288" cy="469541"/>
            </a:xfrm>
            <a:prstGeom prst="flowChartMagneticDisk">
              <a:avLst/>
            </a:prstGeom>
            <a:solidFill>
              <a:schemeClr val="tx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dirty="0" err="1"/>
                <a:t>df_pandas</a:t>
              </a:r>
              <a:r>
                <a:rPr lang="it-IT" sz="1400" b="1" dirty="0"/>
                <a:t> </a:t>
              </a:r>
              <a:r>
                <a:rPr lang="it-IT" sz="1200" dirty="0"/>
                <a:t>~2K</a:t>
              </a:r>
              <a:endParaRPr lang="it-IT" sz="4000" dirty="0"/>
            </a:p>
          </p:txBody>
        </p:sp>
        <p:cxnSp>
          <p:nvCxnSpPr>
            <p:cNvPr id="19" name="Connettore 2 18">
              <a:extLst>
                <a:ext uri="{FF2B5EF4-FFF2-40B4-BE49-F238E27FC236}">
                  <a16:creationId xmlns:a16="http://schemas.microsoft.com/office/drawing/2014/main" id="{0E8D00CA-C6C2-7040-556F-2F08E829AE4B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8420477" y="5418307"/>
              <a:ext cx="0" cy="5238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CCAF6448-3D6F-4E7E-D13B-41385C4C6C82}"/>
                </a:ext>
              </a:extLst>
            </p:cNvPr>
            <p:cNvSpPr txBox="1"/>
            <p:nvPr/>
          </p:nvSpPr>
          <p:spPr>
            <a:xfrm>
              <a:off x="7167350" y="5526113"/>
              <a:ext cx="2506248" cy="30777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solidFill>
                    <a:schemeClr val="tx1"/>
                  </a:solidFill>
                </a:rPr>
                <a:t>TO</a:t>
              </a:r>
              <a:r>
                <a:rPr lang="it-IT" sz="1400" dirty="0">
                  <a:solidFill>
                    <a:schemeClr val="tx1"/>
                  </a:solidFill>
                </a:rPr>
                <a:t> </a:t>
              </a:r>
              <a:r>
                <a:rPr lang="it-IT" sz="1400" b="1" dirty="0">
                  <a:solidFill>
                    <a:schemeClr val="tx1"/>
                  </a:solidFill>
                </a:rPr>
                <a:t>PANDAS</a:t>
              </a:r>
            </a:p>
          </p:txBody>
        </p:sp>
        <p:sp>
          <p:nvSpPr>
            <p:cNvPr id="39" name="Disco magnetico 38">
              <a:extLst>
                <a:ext uri="{FF2B5EF4-FFF2-40B4-BE49-F238E27FC236}">
                  <a16:creationId xmlns:a16="http://schemas.microsoft.com/office/drawing/2014/main" id="{4A3B69DF-79C1-0E2A-5A0A-DD8485DB62A5}"/>
                </a:ext>
              </a:extLst>
            </p:cNvPr>
            <p:cNvSpPr/>
            <p:nvPr/>
          </p:nvSpPr>
          <p:spPr>
            <a:xfrm>
              <a:off x="7021832" y="5037394"/>
              <a:ext cx="2639118" cy="328433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it-IT" sz="1000" b="1" dirty="0"/>
                <a:t>ID CLUSTER</a:t>
              </a:r>
            </a:p>
          </p:txBody>
        </p:sp>
        <p:sp>
          <p:nvSpPr>
            <p:cNvPr id="11" name="Disco magnetico 10">
              <a:extLst>
                <a:ext uri="{FF2B5EF4-FFF2-40B4-BE49-F238E27FC236}">
                  <a16:creationId xmlns:a16="http://schemas.microsoft.com/office/drawing/2014/main" id="{F114603F-C68C-1196-60D1-850DE6ADED78}"/>
                </a:ext>
              </a:extLst>
            </p:cNvPr>
            <p:cNvSpPr/>
            <p:nvPr/>
          </p:nvSpPr>
          <p:spPr>
            <a:xfrm>
              <a:off x="7021831" y="4959465"/>
              <a:ext cx="1855191" cy="469541"/>
            </a:xfrm>
            <a:prstGeom prst="flowChartMagneticDisk">
              <a:avLst/>
            </a:prstGeom>
            <a:solidFill>
              <a:schemeClr val="tx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83008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Grazie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76767661-63CB-A645-82F2-3B860E338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1280" y="4897121"/>
            <a:ext cx="5379720" cy="793738"/>
          </a:xfrm>
        </p:spPr>
        <p:txBody>
          <a:bodyPr rtlCol="0"/>
          <a:lstStyle/>
          <a:p>
            <a:pPr rtl="0"/>
            <a:r>
              <a:rPr lang="it-IT" b="1" dirty="0"/>
              <a:t>Team  </a:t>
            </a:r>
            <a:r>
              <a:rPr lang="it-IT" dirty="0"/>
              <a:t>  </a:t>
            </a:r>
          </a:p>
          <a:p>
            <a:pPr rtl="0"/>
            <a:r>
              <a:rPr lang="it-IT" dirty="0"/>
              <a:t>Francesco Arcuri (235125) – Fulvio D’Atri (235344)</a:t>
            </a:r>
          </a:p>
        </p:txBody>
      </p:sp>
      <p:pic>
        <p:nvPicPr>
          <p:cNvPr id="4" name="Immagine 3" descr="Una connessione astratta su sfondo grigio chiaro">
            <a:extLst>
              <a:ext uri="{FF2B5EF4-FFF2-40B4-BE49-F238E27FC236}">
                <a16:creationId xmlns:a16="http://schemas.microsoft.com/office/drawing/2014/main" id="{D245CB84-958F-08EA-22CD-02830E3B67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22" y="0"/>
            <a:ext cx="6095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9F9D0DF-673E-E13F-2FA0-2CDD597027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07623" y="6008959"/>
            <a:ext cx="4914900" cy="326378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it-IT" b="0" i="0" u="none" strike="noStrike" kern="1200" baseline="0" dirty="0">
                <a:latin typeface="+mn-lt"/>
                <a:ea typeface="+mn-ea"/>
                <a:cs typeface="+mn-cs"/>
              </a:rPr>
              <a:t>Progetto 2 - B</a:t>
            </a:r>
            <a:endParaRPr lang="it-IT" b="0" i="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Segnaposto testo 3">
            <a:extLst>
              <a:ext uri="{FF2B5EF4-FFF2-40B4-BE49-F238E27FC236}">
                <a16:creationId xmlns:a16="http://schemas.microsoft.com/office/drawing/2014/main" id="{F6898752-8B9E-27C5-52E7-D146E1B47C0E}"/>
              </a:ext>
            </a:extLst>
          </p:cNvPr>
          <p:cNvSpPr txBox="1">
            <a:spLocks/>
          </p:cNvSpPr>
          <p:nvPr/>
        </p:nvSpPr>
        <p:spPr>
          <a:xfrm>
            <a:off x="6907623" y="3429000"/>
            <a:ext cx="5081177" cy="2463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90000"/>
              </a:lnSpc>
            </a:pPr>
            <a:r>
              <a:rPr lang="it-IT" sz="1800" b="0" i="0" kern="1200" dirty="0">
                <a:latin typeface="+mn-lt"/>
                <a:ea typeface="+mn-ea"/>
                <a:cs typeface="+mn-cs"/>
              </a:rPr>
              <a:t>Realizzare un’applicazione che permetta di effettuare interrogazioni aggregate su un dataset contenente </a:t>
            </a:r>
            <a:r>
              <a:rPr lang="it-IT" sz="1800" b="1" i="0" kern="1200" dirty="0">
                <a:latin typeface="+mn-lt"/>
                <a:ea typeface="+mn-ea"/>
                <a:cs typeface="+mn-cs"/>
              </a:rPr>
              <a:t>dati meteorologici </a:t>
            </a:r>
            <a:r>
              <a:rPr lang="it-IT" sz="1800" b="0" i="0" kern="1200" dirty="0">
                <a:latin typeface="+mn-lt"/>
                <a:ea typeface="+mn-ea"/>
                <a:cs typeface="+mn-cs"/>
              </a:rPr>
              <a:t>ottenuti da un gran numero di stazioni meteo operanti sul territorio americano (dataset fornito dai docenti). L’applicazione dovrà usare la tecnologia </a:t>
            </a:r>
            <a:r>
              <a:rPr lang="it-IT" sz="1800" b="1" i="0" kern="1200" dirty="0">
                <a:latin typeface="+mn-lt"/>
                <a:ea typeface="+mn-ea"/>
                <a:cs typeface="+mn-cs"/>
              </a:rPr>
              <a:t>Apache Spark</a:t>
            </a:r>
            <a:r>
              <a:rPr lang="it-IT" sz="1800" b="0" i="0" kern="1200" dirty="0">
                <a:latin typeface="+mn-lt"/>
                <a:ea typeface="+mn-ea"/>
                <a:cs typeface="+mn-cs"/>
              </a:rPr>
              <a:t> per effettuare le interrogazioni, ed una opportuna interfaccia grafica per l’interazione con l’utente e la visualizzazione dei risultati.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82D24FAF-D2C3-3623-85BC-8A605110D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it-IT" b="1" i="0" kern="1200" spc="100" baseline="0">
                <a:latin typeface="+mj-lt"/>
                <a:ea typeface="+mj-ea"/>
                <a:cs typeface="+mj-cs"/>
              </a:rPr>
              <a:t>Traccia</a:t>
            </a:r>
          </a:p>
        </p:txBody>
      </p:sp>
      <p:pic>
        <p:nvPicPr>
          <p:cNvPr id="6" name="Immagine 5" descr="Due aquile calve con sfondo di montagne innevate">
            <a:extLst>
              <a:ext uri="{FF2B5EF4-FFF2-40B4-BE49-F238E27FC236}">
                <a16:creationId xmlns:a16="http://schemas.microsoft.com/office/drawing/2014/main" id="{C23050FF-EED9-873D-E232-183EB8EFC6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7" r="6142"/>
          <a:stretch/>
        </p:blipFill>
        <p:spPr>
          <a:xfrm>
            <a:off x="20" y="10"/>
            <a:ext cx="6095980" cy="6857990"/>
          </a:xfrm>
          <a:prstGeom prst="rect">
            <a:avLst/>
          </a:prstGeom>
          <a:noFill/>
        </p:spPr>
      </p:pic>
      <p:sp>
        <p:nvSpPr>
          <p:cNvPr id="7" name="Segnaposto numero diapositiva 6" hidden="1">
            <a:extLst>
              <a:ext uri="{FF2B5EF4-FFF2-40B4-BE49-F238E27FC236}">
                <a16:creationId xmlns:a16="http://schemas.microsoft.com/office/drawing/2014/main" id="{1A2CB619-E52F-3443-ACD6-99BF433EEB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it-IT" noProof="0" smtClean="0"/>
              <a:pPr rtl="0">
                <a:spcAft>
                  <a:spcPts val="600"/>
                </a:spcAft>
              </a:pPr>
              <a:t>2</a:t>
            </a:fld>
            <a:endParaRPr lang="it-IT" noProof="0"/>
          </a:p>
        </p:txBody>
      </p:sp>
      <p:sp>
        <p:nvSpPr>
          <p:cNvPr id="2" name="Segnaposto data 1" hidden="1">
            <a:extLst>
              <a:ext uri="{FF2B5EF4-FFF2-40B4-BE49-F238E27FC236}">
                <a16:creationId xmlns:a16="http://schemas.microsoft.com/office/drawing/2014/main" id="{C59B8BD3-5E6E-A764-09AA-14D916DF7E5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 noProof="0">
                <a:latin typeface="+mn-lt"/>
              </a:rPr>
              <a:t>13/09/2023</a:t>
            </a:r>
          </a:p>
        </p:txBody>
      </p:sp>
    </p:spTree>
    <p:extLst>
      <p:ext uri="{BB962C8B-B14F-4D97-AF65-F5344CB8AC3E}">
        <p14:creationId xmlns:p14="http://schemas.microsoft.com/office/powerpoint/2010/main" val="2928444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4355525-C637-D9E6-7FB5-EE2A63C8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Select Stations: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2AC643-93CF-2ECF-C8D0-9F16804BB7E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rtl="0"/>
            <a:r>
              <a:rPr lang="it-IT" noProof="0">
                <a:latin typeface="+mn-lt"/>
              </a:rPr>
              <a:t>13/09/2023</a:t>
            </a:r>
            <a:endParaRPr lang="it-IT" noProof="0" dirty="0">
              <a:latin typeface="+mn-lt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1167D2-FB95-7A53-2D23-C2E477CB1EA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3</a:t>
            </a:fld>
            <a:endParaRPr lang="it-IT" noProof="0" dirty="0"/>
          </a:p>
        </p:txBody>
      </p:sp>
      <p:pic>
        <p:nvPicPr>
          <p:cNvPr id="7" name="Picture 99871535" descr="Immagine che contiene testo, schermata, mappa&#10;&#10;Descrizione generata automaticamente">
            <a:extLst>
              <a:ext uri="{FF2B5EF4-FFF2-40B4-BE49-F238E27FC236}">
                <a16:creationId xmlns:a16="http://schemas.microsoft.com/office/drawing/2014/main" id="{2739170C-68CF-7AE8-179F-5962CEC5DB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769" y="1613751"/>
            <a:ext cx="6586944" cy="4842294"/>
          </a:xfrm>
          <a:prstGeom prst="rect">
            <a:avLst/>
          </a:prstGeom>
        </p:spPr>
      </p:pic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D29DEB8A-9E3A-A1D5-A5F9-7ABF64B447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4287" y="2342110"/>
            <a:ext cx="3973284" cy="2173780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/>
              <a:t>La Tab di selezione è la prima tab, non che l’unica attiva all’avvio dell’applicativo.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/>
              <a:t>Permette la selezione di stazioni o cluster di stazioni.</a:t>
            </a:r>
          </a:p>
        </p:txBody>
      </p:sp>
    </p:spTree>
    <p:extLst>
      <p:ext uri="{BB962C8B-B14F-4D97-AF65-F5344CB8AC3E}">
        <p14:creationId xmlns:p14="http://schemas.microsoft.com/office/powerpoint/2010/main" val="740701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data 12">
            <a:extLst>
              <a:ext uri="{FF2B5EF4-FFF2-40B4-BE49-F238E27FC236}">
                <a16:creationId xmlns:a16="http://schemas.microsoft.com/office/drawing/2014/main" id="{9A313B9B-F551-4228-0E33-4B1197F59ED1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rtl="0"/>
            <a:r>
              <a:rPr lang="it-IT" noProof="0">
                <a:latin typeface="+mn-lt"/>
              </a:rPr>
              <a:t>13/09/2023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3D27DB59-C2F8-CAF5-EBA1-531914A5FBC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4</a:t>
            </a:fld>
            <a:endParaRPr lang="it-IT" noProof="0"/>
          </a:p>
        </p:txBody>
      </p:sp>
      <p:pic>
        <p:nvPicPr>
          <p:cNvPr id="15" name="Picture 1668615906" descr="Immagine che contiene testo, schermata, mappa, atlante&#10;&#10;Descrizione generata automaticamente">
            <a:extLst>
              <a:ext uri="{FF2B5EF4-FFF2-40B4-BE49-F238E27FC236}">
                <a16:creationId xmlns:a16="http://schemas.microsoft.com/office/drawing/2014/main" id="{0ED872FA-CBD1-671C-85EF-5B000B8574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1" y="455664"/>
            <a:ext cx="7605757" cy="5640937"/>
          </a:xfrm>
          <a:prstGeom prst="rect">
            <a:avLst/>
          </a:prstGeom>
        </p:spPr>
      </p:pic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17C1687C-6B36-E4B1-A9E4-12CD580FD0C3}"/>
              </a:ext>
            </a:extLst>
          </p:cNvPr>
          <p:cNvSpPr txBox="1">
            <a:spLocks/>
          </p:cNvSpPr>
          <p:nvPr/>
        </p:nvSpPr>
        <p:spPr>
          <a:xfrm>
            <a:off x="8315058" y="4040631"/>
            <a:ext cx="3766404" cy="2173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/>
            <a:r>
              <a:rPr lang="it-IT" sz="2000" dirty="0"/>
              <a:t>Clustering senza l’utilizzo di informazioni geospaziali, con numero di cluster pari a </a:t>
            </a:r>
            <a:r>
              <a:rPr lang="it-IT" sz="2000" b="1" dirty="0"/>
              <a:t>5</a:t>
            </a:r>
            <a:r>
              <a:rPr lang="it-IT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5506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data 12">
            <a:extLst>
              <a:ext uri="{FF2B5EF4-FFF2-40B4-BE49-F238E27FC236}">
                <a16:creationId xmlns:a16="http://schemas.microsoft.com/office/drawing/2014/main" id="{1BD128B5-3644-812A-EE01-06D42744D8D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rtl="0"/>
            <a:r>
              <a:rPr lang="it-IT" noProof="0">
                <a:latin typeface="+mn-lt"/>
              </a:rPr>
              <a:t>13/09/2023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F091ABF1-D705-AE17-1ED1-4B50B0B94C0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5</a:t>
            </a:fld>
            <a:endParaRPr lang="it-IT" noProof="0"/>
          </a:p>
        </p:txBody>
      </p:sp>
      <p:pic>
        <p:nvPicPr>
          <p:cNvPr id="15" name="Immagine 14" descr="Immagine che contiene testo, schermata, mappa, atlante&#10;&#10;Descrizione generata automaticamente">
            <a:extLst>
              <a:ext uri="{FF2B5EF4-FFF2-40B4-BE49-F238E27FC236}">
                <a16:creationId xmlns:a16="http://schemas.microsoft.com/office/drawing/2014/main" id="{73BBA57F-2D46-29F8-008A-A2A6372D02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1" y="427290"/>
            <a:ext cx="7994875" cy="5477854"/>
          </a:xfrm>
          <a:prstGeom prst="rect">
            <a:avLst/>
          </a:prstGeom>
        </p:spPr>
      </p:pic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0901BD9E-936A-7698-2FAA-A4383E4C232B}"/>
              </a:ext>
            </a:extLst>
          </p:cNvPr>
          <p:cNvSpPr txBox="1">
            <a:spLocks/>
          </p:cNvSpPr>
          <p:nvPr/>
        </p:nvSpPr>
        <p:spPr>
          <a:xfrm>
            <a:off x="8440490" y="3944902"/>
            <a:ext cx="3683144" cy="2173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Clustering con l’utilizzo di informazioni geospaziali, con numero di cluster pari a </a:t>
            </a:r>
            <a:r>
              <a:rPr lang="it-IT" sz="2000" b="1" dirty="0"/>
              <a:t>5</a:t>
            </a:r>
            <a:r>
              <a:rPr lang="it-IT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214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4355525-C637-D9E6-7FB5-EE2A63C8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Climate</a:t>
            </a:r>
            <a:r>
              <a:rPr lang="it-IT" dirty="0"/>
              <a:t> </a:t>
            </a:r>
            <a:r>
              <a:rPr lang="it-IT" dirty="0" err="1"/>
              <a:t>Summary</a:t>
            </a:r>
            <a:r>
              <a:rPr lang="it-IT" dirty="0"/>
              <a:t>: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2AC643-93CF-2ECF-C8D0-9F16804BB7E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rtl="0"/>
            <a:r>
              <a:rPr lang="it-IT" noProof="0">
                <a:latin typeface="+mn-lt"/>
              </a:rPr>
              <a:t>13/09/2023</a:t>
            </a:r>
            <a:endParaRPr lang="it-IT" noProof="0" dirty="0">
              <a:latin typeface="+mn-lt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1167D2-FB95-7A53-2D23-C2E477CB1EA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6</a:t>
            </a:fld>
            <a:endParaRPr lang="it-IT" noProof="0" dirty="0"/>
          </a:p>
        </p:txBody>
      </p:sp>
      <p:pic>
        <p:nvPicPr>
          <p:cNvPr id="10" name="Picture 1357949660" descr="Immagine che contiene testo, schermata, mappa, Carattere&#10;&#10;Descrizione generata automaticamente">
            <a:extLst>
              <a:ext uri="{FF2B5EF4-FFF2-40B4-BE49-F238E27FC236}">
                <a16:creationId xmlns:a16="http://schemas.microsoft.com/office/drawing/2014/main" id="{D772ACE2-2A95-4D19-8C42-4ECA5FD7DB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427" y="3576955"/>
            <a:ext cx="4400550" cy="2879090"/>
          </a:xfrm>
          <a:prstGeom prst="rect">
            <a:avLst/>
          </a:prstGeom>
        </p:spPr>
      </p:pic>
      <p:pic>
        <p:nvPicPr>
          <p:cNvPr id="11" name="Picture 1755598176" descr="Immagine che contiene testo, schermata, mappa, software&#10;&#10;Descrizione generata automaticamente">
            <a:extLst>
              <a:ext uri="{FF2B5EF4-FFF2-40B4-BE49-F238E27FC236}">
                <a16:creationId xmlns:a16="http://schemas.microsoft.com/office/drawing/2014/main" id="{DF9E1509-80E2-6208-58A6-398F4A8CF0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252" y="499154"/>
            <a:ext cx="4276725" cy="2828290"/>
          </a:xfrm>
          <a:prstGeom prst="rect">
            <a:avLst/>
          </a:prstGeom>
        </p:spPr>
      </p:pic>
      <p:pic>
        <p:nvPicPr>
          <p:cNvPr id="12" name="Immagine 11" descr="Immagine che contiene testo, mappa, schermata, software&#10;&#10;Descrizione generata automaticamente">
            <a:extLst>
              <a:ext uri="{FF2B5EF4-FFF2-40B4-BE49-F238E27FC236}">
                <a16:creationId xmlns:a16="http://schemas.microsoft.com/office/drawing/2014/main" id="{241FFB17-AD19-C7EA-7555-C20292305F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596" y="2315953"/>
            <a:ext cx="4391025" cy="319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77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4355525-C637-D9E6-7FB5-EE2A63C8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Climate</a:t>
            </a:r>
            <a:r>
              <a:rPr lang="it-IT" dirty="0"/>
              <a:t> </a:t>
            </a:r>
            <a:r>
              <a:rPr lang="it-IT" dirty="0" err="1"/>
              <a:t>Summary</a:t>
            </a:r>
            <a:r>
              <a:rPr lang="it-IT" dirty="0"/>
              <a:t>: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2AC643-93CF-2ECF-C8D0-9F16804BB7E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rtl="0"/>
            <a:r>
              <a:rPr lang="it-IT" noProof="0">
                <a:latin typeface="+mn-lt"/>
              </a:rPr>
              <a:t>13/09/2023</a:t>
            </a:r>
            <a:endParaRPr lang="it-IT" noProof="0" dirty="0">
              <a:latin typeface="+mn-lt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1167D2-FB95-7A53-2D23-C2E477CB1EA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7</a:t>
            </a:fld>
            <a:endParaRPr lang="it-IT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5B2970-C4F4-ECC8-9951-93577DDCE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343" y="1823650"/>
            <a:ext cx="7272776" cy="422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052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4355525-C637-D9E6-7FB5-EE2A63C82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70115"/>
            <a:ext cx="4941477" cy="1119812"/>
          </a:xfrm>
        </p:spPr>
        <p:txBody>
          <a:bodyPr>
            <a:normAutofit fontScale="90000"/>
          </a:bodyPr>
          <a:lstStyle/>
          <a:p>
            <a:r>
              <a:rPr lang="it-IT"/>
              <a:t>Temperature and </a:t>
            </a:r>
            <a:r>
              <a:rPr lang="it-IT" err="1"/>
              <a:t>Humidity</a:t>
            </a:r>
            <a:r>
              <a:rPr lang="it-IT"/>
              <a:t>: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2AC643-93CF-2ECF-C8D0-9F16804BB7E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rtl="0"/>
            <a:r>
              <a:rPr lang="it-IT" noProof="0">
                <a:latin typeface="+mn-lt"/>
              </a:rPr>
              <a:t>13/09/2023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1167D2-FB95-7A53-2D23-C2E477CB1EA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8</a:t>
            </a:fld>
            <a:endParaRPr lang="it-IT" noProof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A262FBF-0B78-FAD8-70BB-79492305B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88" y="2014240"/>
            <a:ext cx="5142146" cy="141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226B58F-8262-8E5E-BF91-D3A9E3019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88" y="3378648"/>
            <a:ext cx="5233794" cy="141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>
            <a:extLst>
              <a:ext uri="{FF2B5EF4-FFF2-40B4-BE49-F238E27FC236}">
                <a16:creationId xmlns:a16="http://schemas.microsoft.com/office/drawing/2014/main" id="{817BE4B6-3307-A46E-DA24-1D9B36C15B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E62567C-9C8B-4D7D-7480-A79AE0361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806" y="97906"/>
            <a:ext cx="5165480" cy="178393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B138D8A-BAE1-530B-AE0C-1F2731372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692" y="3429000"/>
            <a:ext cx="5142146" cy="177587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2C0092A-A1E9-4EAC-FAC1-7743FA52A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5936" y="1886182"/>
            <a:ext cx="5469701" cy="131202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559B76B-2CEB-2694-F4BC-93056D9D3E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9806" y="5111505"/>
            <a:ext cx="4901918" cy="169291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F4E633A3-51CF-1CCC-C409-028BC623D8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550" y="4793895"/>
            <a:ext cx="5082962" cy="151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07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4355525-C637-D9E6-7FB5-EE2A63C8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Sun Path: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2AC643-93CF-2ECF-C8D0-9F16804BB7E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rtl="0"/>
            <a:r>
              <a:rPr lang="it-IT" noProof="0">
                <a:latin typeface="+mn-lt"/>
              </a:rPr>
              <a:t>13/09/2023</a:t>
            </a:r>
            <a:endParaRPr lang="it-IT" noProof="0" dirty="0">
              <a:latin typeface="+mn-lt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1167D2-FB95-7A53-2D23-C2E477CB1EA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9</a:t>
            </a:fld>
            <a:endParaRPr lang="it-IT" noProof="0" dirty="0"/>
          </a:p>
        </p:txBody>
      </p:sp>
      <p:sp>
        <p:nvSpPr>
          <p:cNvPr id="4" name="AutoShape 8">
            <a:extLst>
              <a:ext uri="{FF2B5EF4-FFF2-40B4-BE49-F238E27FC236}">
                <a16:creationId xmlns:a16="http://schemas.microsoft.com/office/drawing/2014/main" id="{817BE4B6-3307-A46E-DA24-1D9B36C15B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0075A9A5-87A3-42CB-0618-CA484D9A3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777" y="64577"/>
            <a:ext cx="5462648" cy="3511702"/>
          </a:xfrm>
          <a:prstGeom prst="rect">
            <a:avLst/>
          </a:prstGeom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BCA6EA44-B62B-9260-B8A7-5CEFA5A83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103" y="3813914"/>
            <a:ext cx="7221197" cy="264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155197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a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362_TF78853419_Win32" id="{26A8DC41-7521-4E8A-BB40-82DDDF6580CB}" vid="{96196EC2-C392-482E-BF29-9BD12A62668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EC4A6465621447A1B3D853DE44AFC6" ma:contentTypeVersion="12" ma:contentTypeDescription="Create a new document." ma:contentTypeScope="" ma:versionID="dc1e33b786a39bfe7a5d33f7bb6e4395">
  <xsd:schema xmlns:xsd="http://www.w3.org/2001/XMLSchema" xmlns:xs="http://www.w3.org/2001/XMLSchema" xmlns:p="http://schemas.microsoft.com/office/2006/metadata/properties" xmlns:ns3="316c9679-2470-45b4-ab36-6f3cfd547982" xmlns:ns4="8e050d12-30ee-4b27-a273-6ce2ce92b4f1" targetNamespace="http://schemas.microsoft.com/office/2006/metadata/properties" ma:root="true" ma:fieldsID="06285cf342c7c4f4cbb830c3be41b22e" ns3:_="" ns4:_="">
    <xsd:import namespace="316c9679-2470-45b4-ab36-6f3cfd547982"/>
    <xsd:import namespace="8e050d12-30ee-4b27-a273-6ce2ce92b4f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6c9679-2470-45b4-ab36-6f3cfd54798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050d12-30ee-4b27-a273-6ce2ce92b4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e050d12-30ee-4b27-a273-6ce2ce92b4f1" xsi:nil="true"/>
  </documentManagement>
</p:properties>
</file>

<file path=customXml/itemProps1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16ECED-A933-4AB3-802F-1F394833CA66}">
  <ds:schemaRefs>
    <ds:schemaRef ds:uri="316c9679-2470-45b4-ab36-6f3cfd547982"/>
    <ds:schemaRef ds:uri="8e050d12-30ee-4b27-a273-6ce2ce92b4f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8e050d12-30ee-4b27-a273-6ce2ce92b4f1"/>
    <ds:schemaRef ds:uri="http://schemas.microsoft.com/office/2006/documentManagement/types"/>
    <ds:schemaRef ds:uri="http://www.w3.org/XML/1998/namespace"/>
    <ds:schemaRef ds:uri="316c9679-2470-45b4-ab36-6f3cfd547982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annuale geometrica</Template>
  <TotalTime>0</TotalTime>
  <Words>418</Words>
  <Application>Microsoft Office PowerPoint</Application>
  <PresentationFormat>Widescreen</PresentationFormat>
  <Paragraphs>123</Paragraphs>
  <Slides>19</Slides>
  <Notes>2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Arial</vt:lpstr>
      <vt:lpstr>Calibri</vt:lpstr>
      <vt:lpstr>Franklin Gothic Book</vt:lpstr>
      <vt:lpstr>Franklin Gothic Demi</vt:lpstr>
      <vt:lpstr>Wingdings</vt:lpstr>
      <vt:lpstr>Personalizzata</vt:lpstr>
      <vt:lpstr>Progetto  Metodi e Strumenti per i Big Data</vt:lpstr>
      <vt:lpstr>Traccia</vt:lpstr>
      <vt:lpstr>Select Stations:</vt:lpstr>
      <vt:lpstr>Presentazione standard di PowerPoint</vt:lpstr>
      <vt:lpstr>Presentazione standard di PowerPoint</vt:lpstr>
      <vt:lpstr>Climate Summary:</vt:lpstr>
      <vt:lpstr>Climate Summary:</vt:lpstr>
      <vt:lpstr>Temperature and Humidity:</vt:lpstr>
      <vt:lpstr>Sun Path:</vt:lpstr>
      <vt:lpstr>Wind:</vt:lpstr>
      <vt:lpstr>Psychrometric Chart:</vt:lpstr>
      <vt:lpstr>Natural Ventilation:</vt:lpstr>
      <vt:lpstr>Outdoor Comfort:</vt:lpstr>
      <vt:lpstr>Data Explorer:</vt:lpstr>
      <vt:lpstr>Preprocessing:</vt:lpstr>
      <vt:lpstr>Spark Jobs</vt:lpstr>
      <vt:lpstr>Spark Jobs</vt:lpstr>
      <vt:lpstr>Spark Jobs</vt:lpstr>
      <vt:lpstr>Grazie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 Sicurezza delle Reti</dc:title>
  <dc:creator>Francesco Arcuri</dc:creator>
  <cp:lastModifiedBy>FULVIO D'ATRI</cp:lastModifiedBy>
  <cp:revision>21</cp:revision>
  <dcterms:created xsi:type="dcterms:W3CDTF">2023-09-07T17:35:38Z</dcterms:created>
  <dcterms:modified xsi:type="dcterms:W3CDTF">2023-09-12T21:12:04Z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0x0101005AEC4A6465621447A1B3D853DE44AFC6</vt:lpwstr>
  </property>
</Properties>
</file>